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72" r:id="rId2"/>
  </p:sldMasterIdLst>
  <p:notesMasterIdLst>
    <p:notesMasterId r:id="rId24"/>
  </p:notesMasterIdLst>
  <p:sldIdLst>
    <p:sldId id="325" r:id="rId3"/>
    <p:sldId id="345" r:id="rId4"/>
    <p:sldId id="421" r:id="rId5"/>
    <p:sldId id="428" r:id="rId6"/>
    <p:sldId id="422" r:id="rId7"/>
    <p:sldId id="429" r:id="rId8"/>
    <p:sldId id="427" r:id="rId9"/>
    <p:sldId id="426" r:id="rId10"/>
    <p:sldId id="431" r:id="rId11"/>
    <p:sldId id="394" r:id="rId12"/>
    <p:sldId id="357" r:id="rId13"/>
    <p:sldId id="432" r:id="rId14"/>
    <p:sldId id="383" r:id="rId15"/>
    <p:sldId id="418" r:id="rId16"/>
    <p:sldId id="419" r:id="rId17"/>
    <p:sldId id="420" r:id="rId18"/>
    <p:sldId id="397" r:id="rId19"/>
    <p:sldId id="433" r:id="rId20"/>
    <p:sldId id="434" r:id="rId21"/>
    <p:sldId id="435" r:id="rId22"/>
    <p:sldId id="340" r:id="rId23"/>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80D8A8"/>
    <a:srgbClr val="FFFF00"/>
    <a:srgbClr val="00B050"/>
    <a:srgbClr val="8E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Style moyen 1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50" autoAdjust="0"/>
    <p:restoredTop sz="94107" autoAdjust="0"/>
  </p:normalViewPr>
  <p:slideViewPr>
    <p:cSldViewPr snapToGrid="0" snapToObjects="1">
      <p:cViewPr varScale="1">
        <p:scale>
          <a:sx n="66" d="100"/>
          <a:sy n="66" d="100"/>
        </p:scale>
        <p:origin x="1208" y="44"/>
      </p:cViewPr>
      <p:guideLst>
        <p:guide orient="horz" pos="2160"/>
        <p:guide pos="2880"/>
      </p:guideLst>
    </p:cSldViewPr>
  </p:slideViewPr>
  <p:outlineViewPr>
    <p:cViewPr>
      <p:scale>
        <a:sx n="33" d="100"/>
        <a:sy n="33" d="100"/>
      </p:scale>
      <p:origin x="0" y="-163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86B5A9-92CE-4572-8F81-4B23E8FD8C5F}"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fr-FR"/>
        </a:p>
      </dgm:t>
    </dgm:pt>
    <dgm:pt modelId="{BD0E1FE3-5DC6-40FA-9726-C02C6804D8DA}">
      <dgm:prSet/>
      <dgm:spPr/>
      <dgm:t>
        <a:bodyPr/>
        <a:lstStyle/>
        <a:p>
          <a:r>
            <a:rPr lang="en-US" b="0" i="0" u="none" dirty="0" smtClean="0"/>
            <a:t>A tool for analyzing the country's progress in reducing gender disparities in DD capturing efforts</a:t>
          </a:r>
          <a:endParaRPr lang="fr-FR" dirty="0"/>
        </a:p>
      </dgm:t>
    </dgm:pt>
    <dgm:pt modelId="{EE4BA3A7-81F6-40B3-A3F3-3BE7254ACE79}" type="parTrans" cxnId="{E04F983C-19BA-4D0A-A885-B32A74A69C00}">
      <dgm:prSet/>
      <dgm:spPr/>
      <dgm:t>
        <a:bodyPr/>
        <a:lstStyle/>
        <a:p>
          <a:endParaRPr lang="fr-FR"/>
        </a:p>
      </dgm:t>
    </dgm:pt>
    <dgm:pt modelId="{1B6AA438-C834-4DD7-8DE7-900EC055BC4E}" type="sibTrans" cxnId="{E04F983C-19BA-4D0A-A885-B32A74A69C00}">
      <dgm:prSet/>
      <dgm:spPr/>
      <dgm:t>
        <a:bodyPr/>
        <a:lstStyle/>
        <a:p>
          <a:endParaRPr lang="fr-FR"/>
        </a:p>
      </dgm:t>
    </dgm:pt>
    <dgm:pt modelId="{2B00E960-18A8-4512-89CD-CA2EB83E317A}">
      <dgm:prSet/>
      <dgm:spPr/>
      <dgm:t>
        <a:bodyPr/>
        <a:lstStyle/>
        <a:p>
          <a:r>
            <a:rPr lang="en-US" b="0" i="0" u="none" dirty="0" smtClean="0"/>
            <a:t>It is derived from DDMI and therefore has DD as an entry point.</a:t>
          </a:r>
          <a:endParaRPr lang="fr-FR" dirty="0"/>
        </a:p>
      </dgm:t>
    </dgm:pt>
    <dgm:pt modelId="{D18C0939-D716-4180-98DC-6AB6BC0FE8D9}" type="parTrans" cxnId="{685CC202-C063-4DC6-917A-26D2C0F9CA05}">
      <dgm:prSet/>
      <dgm:spPr/>
      <dgm:t>
        <a:bodyPr/>
        <a:lstStyle/>
        <a:p>
          <a:endParaRPr lang="fr-FR"/>
        </a:p>
      </dgm:t>
    </dgm:pt>
    <dgm:pt modelId="{317FF48D-C9A8-4B48-A85A-D5A2D338ACAF}" type="sibTrans" cxnId="{685CC202-C063-4DC6-917A-26D2C0F9CA05}">
      <dgm:prSet/>
      <dgm:spPr/>
      <dgm:t>
        <a:bodyPr/>
        <a:lstStyle/>
        <a:p>
          <a:endParaRPr lang="fr-FR"/>
        </a:p>
      </dgm:t>
    </dgm:pt>
    <dgm:pt modelId="{BC27DB4E-2B8C-493E-9DEA-65C8F64FFFC1}">
      <dgm:prSet/>
      <dgm:spPr/>
      <dgm:t>
        <a:bodyPr/>
        <a:lstStyle/>
        <a:p>
          <a:r>
            <a:rPr lang="en-US" b="0" i="0" u="none" dirty="0" smtClean="0"/>
            <a:t>It reveals both the facts about gender bias and the contribution of women and men to the DD capture process.</a:t>
          </a:r>
          <a:endParaRPr lang="fr-FR" dirty="0"/>
        </a:p>
      </dgm:t>
    </dgm:pt>
    <dgm:pt modelId="{065B3569-7807-4E22-B339-C6BE514479F8}" type="parTrans" cxnId="{1B400CC9-FC4D-4114-AD88-36088BB5223F}">
      <dgm:prSet/>
      <dgm:spPr/>
      <dgm:t>
        <a:bodyPr/>
        <a:lstStyle/>
        <a:p>
          <a:endParaRPr lang="fr-FR"/>
        </a:p>
      </dgm:t>
    </dgm:pt>
    <dgm:pt modelId="{9D7C9EB1-B8F1-4203-9E32-74E23157662F}" type="sibTrans" cxnId="{1B400CC9-FC4D-4114-AD88-36088BB5223F}">
      <dgm:prSet/>
      <dgm:spPr/>
      <dgm:t>
        <a:bodyPr/>
        <a:lstStyle/>
        <a:p>
          <a:endParaRPr lang="fr-FR"/>
        </a:p>
      </dgm:t>
    </dgm:pt>
    <dgm:pt modelId="{652D2234-D7CE-4CD2-BBF9-7775932C1E25}" type="pres">
      <dgm:prSet presAssocID="{1186B5A9-92CE-4572-8F81-4B23E8FD8C5F}" presName="linear" presStyleCnt="0">
        <dgm:presLayoutVars>
          <dgm:animLvl val="lvl"/>
          <dgm:resizeHandles val="exact"/>
        </dgm:presLayoutVars>
      </dgm:prSet>
      <dgm:spPr/>
      <dgm:t>
        <a:bodyPr/>
        <a:lstStyle/>
        <a:p>
          <a:endParaRPr lang="fr-FR"/>
        </a:p>
      </dgm:t>
    </dgm:pt>
    <dgm:pt modelId="{D0F71B82-B4A9-4BF5-9E21-32595EBF10BC}" type="pres">
      <dgm:prSet presAssocID="{BD0E1FE3-5DC6-40FA-9726-C02C6804D8DA}" presName="parentText" presStyleLbl="node1" presStyleIdx="0" presStyleCnt="3">
        <dgm:presLayoutVars>
          <dgm:chMax val="0"/>
          <dgm:bulletEnabled val="1"/>
        </dgm:presLayoutVars>
      </dgm:prSet>
      <dgm:spPr/>
      <dgm:t>
        <a:bodyPr/>
        <a:lstStyle/>
        <a:p>
          <a:endParaRPr lang="fr-FR"/>
        </a:p>
      </dgm:t>
    </dgm:pt>
    <dgm:pt modelId="{1ADD9F9D-E1B7-4B37-8351-11AF60A82E05}" type="pres">
      <dgm:prSet presAssocID="{1B6AA438-C834-4DD7-8DE7-900EC055BC4E}" presName="spacer" presStyleCnt="0"/>
      <dgm:spPr/>
    </dgm:pt>
    <dgm:pt modelId="{AF0A27F1-74AC-4093-98C5-E022DB492C06}" type="pres">
      <dgm:prSet presAssocID="{2B00E960-18A8-4512-89CD-CA2EB83E317A}" presName="parentText" presStyleLbl="node1" presStyleIdx="1" presStyleCnt="3" custLinFactNeighborX="1649" custLinFactNeighborY="79161">
        <dgm:presLayoutVars>
          <dgm:chMax val="0"/>
          <dgm:bulletEnabled val="1"/>
        </dgm:presLayoutVars>
      </dgm:prSet>
      <dgm:spPr/>
      <dgm:t>
        <a:bodyPr/>
        <a:lstStyle/>
        <a:p>
          <a:endParaRPr lang="fr-FR"/>
        </a:p>
      </dgm:t>
    </dgm:pt>
    <dgm:pt modelId="{43BA243A-A259-4EC7-B4E3-9750E540D78C}" type="pres">
      <dgm:prSet presAssocID="{317FF48D-C9A8-4B48-A85A-D5A2D338ACAF}" presName="spacer" presStyleCnt="0"/>
      <dgm:spPr/>
    </dgm:pt>
    <dgm:pt modelId="{6585490D-9721-4CB5-9D8A-1AADD0B667C5}" type="pres">
      <dgm:prSet presAssocID="{BC27DB4E-2B8C-493E-9DEA-65C8F64FFFC1}" presName="parentText" presStyleLbl="node1" presStyleIdx="2" presStyleCnt="3" custLinFactY="10783" custLinFactNeighborY="100000">
        <dgm:presLayoutVars>
          <dgm:chMax val="0"/>
          <dgm:bulletEnabled val="1"/>
        </dgm:presLayoutVars>
      </dgm:prSet>
      <dgm:spPr/>
      <dgm:t>
        <a:bodyPr/>
        <a:lstStyle/>
        <a:p>
          <a:endParaRPr lang="fr-FR"/>
        </a:p>
      </dgm:t>
    </dgm:pt>
  </dgm:ptLst>
  <dgm:cxnLst>
    <dgm:cxn modelId="{3DC3ABF2-87E2-4FAE-B778-FA8F91ADFCE2}" type="presOf" srcId="{BC27DB4E-2B8C-493E-9DEA-65C8F64FFFC1}" destId="{6585490D-9721-4CB5-9D8A-1AADD0B667C5}" srcOrd="0" destOrd="0" presId="urn:microsoft.com/office/officeart/2005/8/layout/vList2"/>
    <dgm:cxn modelId="{B045CB7A-05A1-4E46-B91E-D18C64D0524C}" type="presOf" srcId="{1186B5A9-92CE-4572-8F81-4B23E8FD8C5F}" destId="{652D2234-D7CE-4CD2-BBF9-7775932C1E25}" srcOrd="0" destOrd="0" presId="urn:microsoft.com/office/officeart/2005/8/layout/vList2"/>
    <dgm:cxn modelId="{E04F983C-19BA-4D0A-A885-B32A74A69C00}" srcId="{1186B5A9-92CE-4572-8F81-4B23E8FD8C5F}" destId="{BD0E1FE3-5DC6-40FA-9726-C02C6804D8DA}" srcOrd="0" destOrd="0" parTransId="{EE4BA3A7-81F6-40B3-A3F3-3BE7254ACE79}" sibTransId="{1B6AA438-C834-4DD7-8DE7-900EC055BC4E}"/>
    <dgm:cxn modelId="{C4B3BCBA-458E-4931-A69D-D116489F227A}" type="presOf" srcId="{BD0E1FE3-5DC6-40FA-9726-C02C6804D8DA}" destId="{D0F71B82-B4A9-4BF5-9E21-32595EBF10BC}" srcOrd="0" destOrd="0" presId="urn:microsoft.com/office/officeart/2005/8/layout/vList2"/>
    <dgm:cxn modelId="{F5921375-20C9-4C31-BF8E-C0AB8A2B457C}" type="presOf" srcId="{2B00E960-18A8-4512-89CD-CA2EB83E317A}" destId="{AF0A27F1-74AC-4093-98C5-E022DB492C06}" srcOrd="0" destOrd="0" presId="urn:microsoft.com/office/officeart/2005/8/layout/vList2"/>
    <dgm:cxn modelId="{685CC202-C063-4DC6-917A-26D2C0F9CA05}" srcId="{1186B5A9-92CE-4572-8F81-4B23E8FD8C5F}" destId="{2B00E960-18A8-4512-89CD-CA2EB83E317A}" srcOrd="1" destOrd="0" parTransId="{D18C0939-D716-4180-98DC-6AB6BC0FE8D9}" sibTransId="{317FF48D-C9A8-4B48-A85A-D5A2D338ACAF}"/>
    <dgm:cxn modelId="{1B400CC9-FC4D-4114-AD88-36088BB5223F}" srcId="{1186B5A9-92CE-4572-8F81-4B23E8FD8C5F}" destId="{BC27DB4E-2B8C-493E-9DEA-65C8F64FFFC1}" srcOrd="2" destOrd="0" parTransId="{065B3569-7807-4E22-B339-C6BE514479F8}" sibTransId="{9D7C9EB1-B8F1-4203-9E32-74E23157662F}"/>
    <dgm:cxn modelId="{3C6C1476-F017-469B-80A6-9F2112D40FDC}" type="presParOf" srcId="{652D2234-D7CE-4CD2-BBF9-7775932C1E25}" destId="{D0F71B82-B4A9-4BF5-9E21-32595EBF10BC}" srcOrd="0" destOrd="0" presId="urn:microsoft.com/office/officeart/2005/8/layout/vList2"/>
    <dgm:cxn modelId="{5D49D398-D1D8-4296-9C8E-D91D791BE6E7}" type="presParOf" srcId="{652D2234-D7CE-4CD2-BBF9-7775932C1E25}" destId="{1ADD9F9D-E1B7-4B37-8351-11AF60A82E05}" srcOrd="1" destOrd="0" presId="urn:microsoft.com/office/officeart/2005/8/layout/vList2"/>
    <dgm:cxn modelId="{BB9A1955-592B-4BC0-8D79-369077DF4E54}" type="presParOf" srcId="{652D2234-D7CE-4CD2-BBF9-7775932C1E25}" destId="{AF0A27F1-74AC-4093-98C5-E022DB492C06}" srcOrd="2" destOrd="0" presId="urn:microsoft.com/office/officeart/2005/8/layout/vList2"/>
    <dgm:cxn modelId="{F0AF138F-60E4-44DC-8540-7394E1F47358}" type="presParOf" srcId="{652D2234-D7CE-4CD2-BBF9-7775932C1E25}" destId="{43BA243A-A259-4EC7-B4E3-9750E540D78C}" srcOrd="3" destOrd="0" presId="urn:microsoft.com/office/officeart/2005/8/layout/vList2"/>
    <dgm:cxn modelId="{524AA9FB-7E78-4DD3-94F5-D5A35729C8A3}" type="presParOf" srcId="{652D2234-D7CE-4CD2-BBF9-7775932C1E25}" destId="{6585490D-9721-4CB5-9D8A-1AADD0B667C5}"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353440-F3BE-4170-8D93-8040D19F6E64}"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fr-FR"/>
        </a:p>
      </dgm:t>
    </dgm:pt>
    <dgm:pt modelId="{3433A11A-3BA4-49E9-AACA-E97546E03C77}">
      <dgm:prSet phldrT="[Texte]" custT="1"/>
      <dgm:spPr/>
      <dgm:t>
        <a:bodyPr/>
        <a:lstStyle/>
        <a:p>
          <a:r>
            <a:rPr lang="en-US" sz="3200" dirty="0" smtClean="0"/>
            <a:t>It is based on the five dimensions of DDMI </a:t>
          </a:r>
          <a:r>
            <a:rPr lang="fr-FR" sz="3200" dirty="0" smtClean="0"/>
            <a:t>...</a:t>
          </a:r>
          <a:endParaRPr lang="fr-FR" sz="3200" dirty="0"/>
        </a:p>
      </dgm:t>
    </dgm:pt>
    <dgm:pt modelId="{A6A02655-9E69-4855-BD85-9F206BBB1F38}" type="parTrans" cxnId="{F53D4881-9B74-495A-A64C-86F0146ECD1A}">
      <dgm:prSet/>
      <dgm:spPr/>
      <dgm:t>
        <a:bodyPr/>
        <a:lstStyle/>
        <a:p>
          <a:endParaRPr lang="fr-FR"/>
        </a:p>
      </dgm:t>
    </dgm:pt>
    <dgm:pt modelId="{4CA2B19B-9EFA-4D3B-9640-0A0FE9077819}" type="sibTrans" cxnId="{F53D4881-9B74-495A-A64C-86F0146ECD1A}">
      <dgm:prSet/>
      <dgm:spPr/>
      <dgm:t>
        <a:bodyPr/>
        <a:lstStyle/>
        <a:p>
          <a:endParaRPr lang="fr-FR"/>
        </a:p>
      </dgm:t>
    </dgm:pt>
    <dgm:pt modelId="{B24479F4-EF26-4C90-8709-7BF5B9E249A6}">
      <dgm:prSet phldrT="[Texte]" custT="1"/>
      <dgm:spPr/>
      <dgm:t>
        <a:bodyPr/>
        <a:lstStyle/>
        <a:p>
          <a:r>
            <a:rPr lang="fr-FR" sz="3200" dirty="0" smtClean="0"/>
            <a:t>... </a:t>
          </a:r>
          <a:r>
            <a:rPr lang="en-US" sz="3200" dirty="0" smtClean="0"/>
            <a:t>most of the indicators are gender-specific.</a:t>
          </a:r>
          <a:endParaRPr lang="fr-FR" sz="3200" dirty="0"/>
        </a:p>
      </dgm:t>
    </dgm:pt>
    <dgm:pt modelId="{09F0802D-1CCD-4382-A938-C5C7B277E43E}" type="parTrans" cxnId="{C9C3F622-F113-4916-87A1-DBFDF9F3DEFF}">
      <dgm:prSet/>
      <dgm:spPr/>
      <dgm:t>
        <a:bodyPr/>
        <a:lstStyle/>
        <a:p>
          <a:endParaRPr lang="fr-FR"/>
        </a:p>
      </dgm:t>
    </dgm:pt>
    <dgm:pt modelId="{2AAD1D73-4CDA-4A4B-839F-1C3ABB2BECB2}" type="sibTrans" cxnId="{C9C3F622-F113-4916-87A1-DBFDF9F3DEFF}">
      <dgm:prSet/>
      <dgm:spPr/>
      <dgm:t>
        <a:bodyPr/>
        <a:lstStyle/>
        <a:p>
          <a:endParaRPr lang="fr-FR"/>
        </a:p>
      </dgm:t>
    </dgm:pt>
    <dgm:pt modelId="{5157CAD0-34EC-4C2D-8820-F7CF5C70F237}" type="pres">
      <dgm:prSet presAssocID="{B4353440-F3BE-4170-8D93-8040D19F6E64}" presName="linear" presStyleCnt="0">
        <dgm:presLayoutVars>
          <dgm:dir/>
          <dgm:animLvl val="lvl"/>
          <dgm:resizeHandles val="exact"/>
        </dgm:presLayoutVars>
      </dgm:prSet>
      <dgm:spPr/>
      <dgm:t>
        <a:bodyPr/>
        <a:lstStyle/>
        <a:p>
          <a:endParaRPr lang="fr-FR"/>
        </a:p>
      </dgm:t>
    </dgm:pt>
    <dgm:pt modelId="{4CE834A3-013A-4411-A261-7779A56FDBCF}" type="pres">
      <dgm:prSet presAssocID="{3433A11A-3BA4-49E9-AACA-E97546E03C77}" presName="parentLin" presStyleCnt="0"/>
      <dgm:spPr/>
    </dgm:pt>
    <dgm:pt modelId="{6E93B8F2-9A3E-4847-A717-67F291F8757E}" type="pres">
      <dgm:prSet presAssocID="{3433A11A-3BA4-49E9-AACA-E97546E03C77}" presName="parentLeftMargin" presStyleLbl="node1" presStyleIdx="0" presStyleCnt="2"/>
      <dgm:spPr/>
      <dgm:t>
        <a:bodyPr/>
        <a:lstStyle/>
        <a:p>
          <a:endParaRPr lang="fr-FR"/>
        </a:p>
      </dgm:t>
    </dgm:pt>
    <dgm:pt modelId="{0B23E677-FA30-42F3-ADE4-022C32094B8B}" type="pres">
      <dgm:prSet presAssocID="{3433A11A-3BA4-49E9-AACA-E97546E03C77}" presName="parentText" presStyleLbl="node1" presStyleIdx="0" presStyleCnt="2" custScaleX="142857" custScaleY="58022">
        <dgm:presLayoutVars>
          <dgm:chMax val="0"/>
          <dgm:bulletEnabled val="1"/>
        </dgm:presLayoutVars>
      </dgm:prSet>
      <dgm:spPr/>
      <dgm:t>
        <a:bodyPr/>
        <a:lstStyle/>
        <a:p>
          <a:endParaRPr lang="fr-FR"/>
        </a:p>
      </dgm:t>
    </dgm:pt>
    <dgm:pt modelId="{83A224F9-404F-4620-97F1-76179481E86B}" type="pres">
      <dgm:prSet presAssocID="{3433A11A-3BA4-49E9-AACA-E97546E03C77}" presName="negativeSpace" presStyleCnt="0"/>
      <dgm:spPr/>
    </dgm:pt>
    <dgm:pt modelId="{F132D921-8B38-4D6C-8B96-B61AA84E62D7}" type="pres">
      <dgm:prSet presAssocID="{3433A11A-3BA4-49E9-AACA-E97546E03C77}" presName="childText" presStyleLbl="conFgAcc1" presStyleIdx="0" presStyleCnt="2">
        <dgm:presLayoutVars>
          <dgm:bulletEnabled val="1"/>
        </dgm:presLayoutVars>
      </dgm:prSet>
      <dgm:spPr/>
    </dgm:pt>
    <dgm:pt modelId="{30ED90A2-7C1A-4F3A-8826-810715B855BE}" type="pres">
      <dgm:prSet presAssocID="{4CA2B19B-9EFA-4D3B-9640-0A0FE9077819}" presName="spaceBetweenRectangles" presStyleCnt="0"/>
      <dgm:spPr/>
    </dgm:pt>
    <dgm:pt modelId="{47188D6C-2D6C-4048-A343-7E8031E9BBFE}" type="pres">
      <dgm:prSet presAssocID="{B24479F4-EF26-4C90-8709-7BF5B9E249A6}" presName="parentLin" presStyleCnt="0"/>
      <dgm:spPr/>
    </dgm:pt>
    <dgm:pt modelId="{4C913158-E00A-453E-A6BB-8CB686D02D32}" type="pres">
      <dgm:prSet presAssocID="{B24479F4-EF26-4C90-8709-7BF5B9E249A6}" presName="parentLeftMargin" presStyleLbl="node1" presStyleIdx="0" presStyleCnt="2"/>
      <dgm:spPr/>
      <dgm:t>
        <a:bodyPr/>
        <a:lstStyle/>
        <a:p>
          <a:endParaRPr lang="fr-FR"/>
        </a:p>
      </dgm:t>
    </dgm:pt>
    <dgm:pt modelId="{CA764099-927A-4A4B-A085-8B60BFD496B8}" type="pres">
      <dgm:prSet presAssocID="{B24479F4-EF26-4C90-8709-7BF5B9E249A6}" presName="parentText" presStyleLbl="node1" presStyleIdx="1" presStyleCnt="2" custScaleX="142857" custScaleY="83319" custLinFactNeighborX="515">
        <dgm:presLayoutVars>
          <dgm:chMax val="0"/>
          <dgm:bulletEnabled val="1"/>
        </dgm:presLayoutVars>
      </dgm:prSet>
      <dgm:spPr/>
      <dgm:t>
        <a:bodyPr/>
        <a:lstStyle/>
        <a:p>
          <a:endParaRPr lang="fr-FR"/>
        </a:p>
      </dgm:t>
    </dgm:pt>
    <dgm:pt modelId="{4DF50B44-E2B3-4622-9D82-6AF604BF2DD9}" type="pres">
      <dgm:prSet presAssocID="{B24479F4-EF26-4C90-8709-7BF5B9E249A6}" presName="negativeSpace" presStyleCnt="0"/>
      <dgm:spPr/>
    </dgm:pt>
    <dgm:pt modelId="{1C0BB2C9-48F1-4DD9-86B4-748D4A8DF639}" type="pres">
      <dgm:prSet presAssocID="{B24479F4-EF26-4C90-8709-7BF5B9E249A6}" presName="childText" presStyleLbl="conFgAcc1" presStyleIdx="1" presStyleCnt="2">
        <dgm:presLayoutVars>
          <dgm:bulletEnabled val="1"/>
        </dgm:presLayoutVars>
      </dgm:prSet>
      <dgm:spPr/>
    </dgm:pt>
  </dgm:ptLst>
  <dgm:cxnLst>
    <dgm:cxn modelId="{C9C3F622-F113-4916-87A1-DBFDF9F3DEFF}" srcId="{B4353440-F3BE-4170-8D93-8040D19F6E64}" destId="{B24479F4-EF26-4C90-8709-7BF5B9E249A6}" srcOrd="1" destOrd="0" parTransId="{09F0802D-1CCD-4382-A938-C5C7B277E43E}" sibTransId="{2AAD1D73-4CDA-4A4B-839F-1C3ABB2BECB2}"/>
    <dgm:cxn modelId="{9F94DAE8-FDD1-48B3-94F9-D693E2EF85C8}" type="presOf" srcId="{3433A11A-3BA4-49E9-AACA-E97546E03C77}" destId="{6E93B8F2-9A3E-4847-A717-67F291F8757E}" srcOrd="0" destOrd="0" presId="urn:microsoft.com/office/officeart/2005/8/layout/list1"/>
    <dgm:cxn modelId="{F869488B-AAD2-40AE-9EF4-B26605628F9B}" type="presOf" srcId="{B24479F4-EF26-4C90-8709-7BF5B9E249A6}" destId="{4C913158-E00A-453E-A6BB-8CB686D02D32}" srcOrd="0" destOrd="0" presId="urn:microsoft.com/office/officeart/2005/8/layout/list1"/>
    <dgm:cxn modelId="{F53D4881-9B74-495A-A64C-86F0146ECD1A}" srcId="{B4353440-F3BE-4170-8D93-8040D19F6E64}" destId="{3433A11A-3BA4-49E9-AACA-E97546E03C77}" srcOrd="0" destOrd="0" parTransId="{A6A02655-9E69-4855-BD85-9F206BBB1F38}" sibTransId="{4CA2B19B-9EFA-4D3B-9640-0A0FE9077819}"/>
    <dgm:cxn modelId="{3F5D5ADC-9BD9-4FE0-8A5F-E71614B1FFCA}" type="presOf" srcId="{B24479F4-EF26-4C90-8709-7BF5B9E249A6}" destId="{CA764099-927A-4A4B-A085-8B60BFD496B8}" srcOrd="1" destOrd="0" presId="urn:microsoft.com/office/officeart/2005/8/layout/list1"/>
    <dgm:cxn modelId="{C9D87216-C5F8-4C00-A4F2-19CCEBF80A16}" type="presOf" srcId="{3433A11A-3BA4-49E9-AACA-E97546E03C77}" destId="{0B23E677-FA30-42F3-ADE4-022C32094B8B}" srcOrd="1" destOrd="0" presId="urn:microsoft.com/office/officeart/2005/8/layout/list1"/>
    <dgm:cxn modelId="{9AC62D63-C28D-422A-8B0D-4E347E044F4A}" type="presOf" srcId="{B4353440-F3BE-4170-8D93-8040D19F6E64}" destId="{5157CAD0-34EC-4C2D-8820-F7CF5C70F237}" srcOrd="0" destOrd="0" presId="urn:microsoft.com/office/officeart/2005/8/layout/list1"/>
    <dgm:cxn modelId="{C1ECFA06-0149-49FF-8827-266C850C2112}" type="presParOf" srcId="{5157CAD0-34EC-4C2D-8820-F7CF5C70F237}" destId="{4CE834A3-013A-4411-A261-7779A56FDBCF}" srcOrd="0" destOrd="0" presId="urn:microsoft.com/office/officeart/2005/8/layout/list1"/>
    <dgm:cxn modelId="{1CF18C72-E73A-4CFB-B09C-838C2BD40080}" type="presParOf" srcId="{4CE834A3-013A-4411-A261-7779A56FDBCF}" destId="{6E93B8F2-9A3E-4847-A717-67F291F8757E}" srcOrd="0" destOrd="0" presId="urn:microsoft.com/office/officeart/2005/8/layout/list1"/>
    <dgm:cxn modelId="{50B2576A-4DEE-40C2-BC80-9A7377AE819D}" type="presParOf" srcId="{4CE834A3-013A-4411-A261-7779A56FDBCF}" destId="{0B23E677-FA30-42F3-ADE4-022C32094B8B}" srcOrd="1" destOrd="0" presId="urn:microsoft.com/office/officeart/2005/8/layout/list1"/>
    <dgm:cxn modelId="{94B4BDC6-5420-42CF-85EC-CB31A8F750F0}" type="presParOf" srcId="{5157CAD0-34EC-4C2D-8820-F7CF5C70F237}" destId="{83A224F9-404F-4620-97F1-76179481E86B}" srcOrd="1" destOrd="0" presId="urn:microsoft.com/office/officeart/2005/8/layout/list1"/>
    <dgm:cxn modelId="{CEFD3186-D96D-450E-A457-E5E10AB50662}" type="presParOf" srcId="{5157CAD0-34EC-4C2D-8820-F7CF5C70F237}" destId="{F132D921-8B38-4D6C-8B96-B61AA84E62D7}" srcOrd="2" destOrd="0" presId="urn:microsoft.com/office/officeart/2005/8/layout/list1"/>
    <dgm:cxn modelId="{50FA56C8-E538-4727-81C6-A2514EEA9938}" type="presParOf" srcId="{5157CAD0-34EC-4C2D-8820-F7CF5C70F237}" destId="{30ED90A2-7C1A-4F3A-8826-810715B855BE}" srcOrd="3" destOrd="0" presId="urn:microsoft.com/office/officeart/2005/8/layout/list1"/>
    <dgm:cxn modelId="{B323366E-8D10-42D7-9DD4-539FF62AE816}" type="presParOf" srcId="{5157CAD0-34EC-4C2D-8820-F7CF5C70F237}" destId="{47188D6C-2D6C-4048-A343-7E8031E9BBFE}" srcOrd="4" destOrd="0" presId="urn:microsoft.com/office/officeart/2005/8/layout/list1"/>
    <dgm:cxn modelId="{D0E8BC39-0631-40F3-A1D9-345FBF5EDB91}" type="presParOf" srcId="{47188D6C-2D6C-4048-A343-7E8031E9BBFE}" destId="{4C913158-E00A-453E-A6BB-8CB686D02D32}" srcOrd="0" destOrd="0" presId="urn:microsoft.com/office/officeart/2005/8/layout/list1"/>
    <dgm:cxn modelId="{7A11F450-5132-48C2-B624-684E9C105B54}" type="presParOf" srcId="{47188D6C-2D6C-4048-A343-7E8031E9BBFE}" destId="{CA764099-927A-4A4B-A085-8B60BFD496B8}" srcOrd="1" destOrd="0" presId="urn:microsoft.com/office/officeart/2005/8/layout/list1"/>
    <dgm:cxn modelId="{D4EA8E24-18DF-4514-920C-9D72C11F8E68}" type="presParOf" srcId="{5157CAD0-34EC-4C2D-8820-F7CF5C70F237}" destId="{4DF50B44-E2B3-4622-9D82-6AF604BF2DD9}" srcOrd="5" destOrd="0" presId="urn:microsoft.com/office/officeart/2005/8/layout/list1"/>
    <dgm:cxn modelId="{88AA6FB2-15CE-42CA-8F15-EFE7C5F60CBE}" type="presParOf" srcId="{5157CAD0-34EC-4C2D-8820-F7CF5C70F237}" destId="{1C0BB2C9-48F1-4DD9-86B4-748D4A8DF639}"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6C82DB-444C-4059-B15D-8A79D92BA9F0}" type="datetimeFigureOut">
              <a:rPr lang="fr-FR" smtClean="0"/>
              <a:pPr/>
              <a:t>02/08/2020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D9C7AA-E555-468E-A0C2-DD921DF69E98}" type="slidenum">
              <a:rPr lang="fr-FR" smtClean="0"/>
              <a:pPr/>
              <a:t>‹N°›</a:t>
            </a:fld>
            <a:endParaRPr lang="fr-FR"/>
          </a:p>
        </p:txBody>
      </p:sp>
    </p:spTree>
    <p:extLst>
      <p:ext uri="{BB962C8B-B14F-4D97-AF65-F5344CB8AC3E}">
        <p14:creationId xmlns:p14="http://schemas.microsoft.com/office/powerpoint/2010/main" val="1560087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C23DC4-7D5F-485A-B377-5F4502B8DE94}" type="slidenum">
              <a:rPr lang="fr-FR" smtClean="0">
                <a:solidFill>
                  <a:prstClr val="black"/>
                </a:solidFill>
              </a:rPr>
              <a:pPr/>
              <a:t>2</a:t>
            </a:fld>
            <a:endParaRPr lang="fr-FR">
              <a:solidFill>
                <a:prstClr val="black"/>
              </a:solidFill>
            </a:endParaRPr>
          </a:p>
        </p:txBody>
      </p:sp>
    </p:spTree>
    <p:extLst>
      <p:ext uri="{BB962C8B-B14F-4D97-AF65-F5344CB8AC3E}">
        <p14:creationId xmlns:p14="http://schemas.microsoft.com/office/powerpoint/2010/main" val="327955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7D9C7AA-E555-468E-A0C2-DD921DF69E98}" type="slidenum">
              <a:rPr lang="fr-FR" smtClean="0"/>
              <a:pPr/>
              <a:t>11</a:t>
            </a:fld>
            <a:endParaRPr lang="fr-FR"/>
          </a:p>
        </p:txBody>
      </p:sp>
    </p:spTree>
    <p:extLst>
      <p:ext uri="{BB962C8B-B14F-4D97-AF65-F5344CB8AC3E}">
        <p14:creationId xmlns:p14="http://schemas.microsoft.com/office/powerpoint/2010/main" val="1877644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C23DC4-7D5F-485A-B377-5F4502B8DE94}" type="slidenum">
              <a:rPr lang="fr-FR" smtClean="0">
                <a:solidFill>
                  <a:prstClr val="black"/>
                </a:solidFill>
              </a:rPr>
              <a:pPr/>
              <a:t>12</a:t>
            </a:fld>
            <a:endParaRPr lang="fr-FR">
              <a:solidFill>
                <a:prstClr val="black"/>
              </a:solidFill>
            </a:endParaRPr>
          </a:p>
        </p:txBody>
      </p:sp>
    </p:spTree>
    <p:extLst>
      <p:ext uri="{BB962C8B-B14F-4D97-AF65-F5344CB8AC3E}">
        <p14:creationId xmlns:p14="http://schemas.microsoft.com/office/powerpoint/2010/main" val="11020137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C23DC4-7D5F-485A-B377-5F4502B8DE94}" type="slidenum">
              <a:rPr lang="fr-FR" smtClean="0">
                <a:solidFill>
                  <a:prstClr val="black"/>
                </a:solidFill>
              </a:rPr>
              <a:pPr/>
              <a:t>13</a:t>
            </a:fld>
            <a:endParaRPr lang="fr-FR">
              <a:solidFill>
                <a:prstClr val="black"/>
              </a:solidFill>
            </a:endParaRPr>
          </a:p>
        </p:txBody>
      </p:sp>
    </p:spTree>
    <p:extLst>
      <p:ext uri="{BB962C8B-B14F-4D97-AF65-F5344CB8AC3E}">
        <p14:creationId xmlns:p14="http://schemas.microsoft.com/office/powerpoint/2010/main" val="28618863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C23DC4-7D5F-485A-B377-5F4502B8DE94}" type="slidenum">
              <a:rPr lang="fr-FR" smtClean="0">
                <a:solidFill>
                  <a:prstClr val="black"/>
                </a:solidFill>
              </a:rPr>
              <a:pPr/>
              <a:t>14</a:t>
            </a:fld>
            <a:endParaRPr lang="fr-FR">
              <a:solidFill>
                <a:prstClr val="black"/>
              </a:solidFill>
            </a:endParaRPr>
          </a:p>
        </p:txBody>
      </p:sp>
    </p:spTree>
    <p:extLst>
      <p:ext uri="{BB962C8B-B14F-4D97-AF65-F5344CB8AC3E}">
        <p14:creationId xmlns:p14="http://schemas.microsoft.com/office/powerpoint/2010/main" val="639682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C23DC4-7D5F-485A-B377-5F4502B8DE94}" type="slidenum">
              <a:rPr lang="fr-FR" smtClean="0">
                <a:solidFill>
                  <a:prstClr val="black"/>
                </a:solidFill>
              </a:rPr>
              <a:pPr/>
              <a:t>15</a:t>
            </a:fld>
            <a:endParaRPr lang="fr-FR">
              <a:solidFill>
                <a:prstClr val="black"/>
              </a:solidFill>
            </a:endParaRPr>
          </a:p>
        </p:txBody>
      </p:sp>
    </p:spTree>
    <p:extLst>
      <p:ext uri="{BB962C8B-B14F-4D97-AF65-F5344CB8AC3E}">
        <p14:creationId xmlns:p14="http://schemas.microsoft.com/office/powerpoint/2010/main" val="30541906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C23DC4-7D5F-485A-B377-5F4502B8DE94}" type="slidenum">
              <a:rPr lang="fr-FR" smtClean="0">
                <a:solidFill>
                  <a:prstClr val="black"/>
                </a:solidFill>
              </a:rPr>
              <a:pPr/>
              <a:t>16</a:t>
            </a:fld>
            <a:endParaRPr lang="fr-FR">
              <a:solidFill>
                <a:prstClr val="black"/>
              </a:solidFill>
            </a:endParaRPr>
          </a:p>
        </p:txBody>
      </p:sp>
    </p:spTree>
    <p:extLst>
      <p:ext uri="{BB962C8B-B14F-4D97-AF65-F5344CB8AC3E}">
        <p14:creationId xmlns:p14="http://schemas.microsoft.com/office/powerpoint/2010/main" val="35426382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C23DC4-7D5F-485A-B377-5F4502B8DE94}" type="slidenum">
              <a:rPr lang="fr-FR" smtClean="0">
                <a:solidFill>
                  <a:prstClr val="black"/>
                </a:solidFill>
              </a:rPr>
              <a:pPr/>
              <a:t>17</a:t>
            </a:fld>
            <a:endParaRPr lang="fr-FR">
              <a:solidFill>
                <a:prstClr val="black"/>
              </a:solidFill>
            </a:endParaRPr>
          </a:p>
        </p:txBody>
      </p:sp>
    </p:spTree>
    <p:extLst>
      <p:ext uri="{BB962C8B-B14F-4D97-AF65-F5344CB8AC3E}">
        <p14:creationId xmlns:p14="http://schemas.microsoft.com/office/powerpoint/2010/main" val="12353010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C23DC4-7D5F-485A-B377-5F4502B8DE94}" type="slidenum">
              <a:rPr lang="fr-FR" smtClean="0">
                <a:solidFill>
                  <a:prstClr val="black"/>
                </a:solidFill>
              </a:rPr>
              <a:pPr/>
              <a:t>18</a:t>
            </a:fld>
            <a:endParaRPr lang="fr-FR">
              <a:solidFill>
                <a:prstClr val="black"/>
              </a:solidFill>
            </a:endParaRPr>
          </a:p>
        </p:txBody>
      </p:sp>
    </p:spTree>
    <p:extLst>
      <p:ext uri="{BB962C8B-B14F-4D97-AF65-F5344CB8AC3E}">
        <p14:creationId xmlns:p14="http://schemas.microsoft.com/office/powerpoint/2010/main" val="3059525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C23DC4-7D5F-485A-B377-5F4502B8DE94}" type="slidenum">
              <a:rPr lang="fr-FR" smtClean="0">
                <a:solidFill>
                  <a:prstClr val="black"/>
                </a:solidFill>
              </a:rPr>
              <a:pPr/>
              <a:t>3</a:t>
            </a:fld>
            <a:endParaRPr lang="fr-FR">
              <a:solidFill>
                <a:prstClr val="black"/>
              </a:solidFill>
            </a:endParaRPr>
          </a:p>
        </p:txBody>
      </p:sp>
    </p:spTree>
    <p:extLst>
      <p:ext uri="{BB962C8B-B14F-4D97-AF65-F5344CB8AC3E}">
        <p14:creationId xmlns:p14="http://schemas.microsoft.com/office/powerpoint/2010/main" val="1026297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dk1"/>
                </a:solidFill>
                <a:effectLst/>
                <a:latin typeface="+mn-lt"/>
                <a:ea typeface="+mn-ea"/>
                <a:cs typeface="+mn-cs"/>
              </a:rPr>
              <a:t>Bloom et Williamson (1998)</a:t>
            </a:r>
            <a:r>
              <a:rPr lang="fr-FR" sz="1200" kern="1200" baseline="0" dirty="0">
                <a:solidFill>
                  <a:schemeClr val="tx1"/>
                </a:solidFill>
                <a:effectLst/>
                <a:latin typeface="+mn-lt"/>
                <a:ea typeface="+mn-ea"/>
                <a:cs typeface="+mn-cs"/>
              </a:rPr>
              <a:t> </a:t>
            </a:r>
            <a:r>
              <a:rPr lang="fr-FR" sz="1200" kern="1200" baseline="0" dirty="0" smtClean="0">
                <a:solidFill>
                  <a:schemeClr val="tx1"/>
                </a:solidFill>
                <a:effectLst/>
                <a:latin typeface="+mn-lt"/>
                <a:ea typeface="+mn-ea"/>
                <a:cs typeface="+mn-cs"/>
              </a:rPr>
              <a:t>; </a:t>
            </a:r>
            <a:r>
              <a:rPr lang="fr-FR" sz="1200" kern="1200" dirty="0" smtClean="0">
                <a:solidFill>
                  <a:schemeClr val="dk1"/>
                </a:solidFill>
                <a:effectLst/>
                <a:latin typeface="+mn-lt"/>
                <a:ea typeface="+mn-ea"/>
                <a:cs typeface="+mn-cs"/>
              </a:rPr>
              <a:t>Barro et Sala-i-Martin (2004)</a:t>
            </a:r>
            <a:endParaRPr lang="fr-FR" sz="1200" dirty="0" smtClean="0"/>
          </a:p>
        </p:txBody>
      </p:sp>
      <p:sp>
        <p:nvSpPr>
          <p:cNvPr id="4" name="Espace réservé du numéro de diapositive 3"/>
          <p:cNvSpPr>
            <a:spLocks noGrp="1"/>
          </p:cNvSpPr>
          <p:nvPr>
            <p:ph type="sldNum" sz="quarter" idx="10"/>
          </p:nvPr>
        </p:nvSpPr>
        <p:spPr/>
        <p:txBody>
          <a:bodyPr/>
          <a:lstStyle/>
          <a:p>
            <a:fld id="{54C23DC4-7D5F-485A-B377-5F4502B8DE94}" type="slidenum">
              <a:rPr lang="fr-FR" smtClean="0">
                <a:solidFill>
                  <a:prstClr val="black"/>
                </a:solidFill>
              </a:rPr>
              <a:pPr/>
              <a:t>4</a:t>
            </a:fld>
            <a:endParaRPr lang="fr-FR">
              <a:solidFill>
                <a:prstClr val="black"/>
              </a:solidFill>
            </a:endParaRPr>
          </a:p>
        </p:txBody>
      </p:sp>
    </p:spTree>
    <p:extLst>
      <p:ext uri="{BB962C8B-B14F-4D97-AF65-F5344CB8AC3E}">
        <p14:creationId xmlns:p14="http://schemas.microsoft.com/office/powerpoint/2010/main" val="2912130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C23DC4-7D5F-485A-B377-5F4502B8DE94}" type="slidenum">
              <a:rPr lang="fr-FR" smtClean="0">
                <a:solidFill>
                  <a:prstClr val="black"/>
                </a:solidFill>
              </a:rPr>
              <a:pPr/>
              <a:t>5</a:t>
            </a:fld>
            <a:endParaRPr lang="fr-FR">
              <a:solidFill>
                <a:prstClr val="black"/>
              </a:solidFill>
            </a:endParaRPr>
          </a:p>
        </p:txBody>
      </p:sp>
    </p:spTree>
    <p:extLst>
      <p:ext uri="{BB962C8B-B14F-4D97-AF65-F5344CB8AC3E}">
        <p14:creationId xmlns:p14="http://schemas.microsoft.com/office/powerpoint/2010/main" val="3445930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C23DC4-7D5F-485A-B377-5F4502B8DE94}" type="slidenum">
              <a:rPr lang="fr-FR" smtClean="0">
                <a:solidFill>
                  <a:prstClr val="black"/>
                </a:solidFill>
              </a:rPr>
              <a:pPr/>
              <a:t>6</a:t>
            </a:fld>
            <a:endParaRPr lang="fr-FR">
              <a:solidFill>
                <a:prstClr val="black"/>
              </a:solidFill>
            </a:endParaRPr>
          </a:p>
        </p:txBody>
      </p:sp>
    </p:spTree>
    <p:extLst>
      <p:ext uri="{BB962C8B-B14F-4D97-AF65-F5344CB8AC3E}">
        <p14:creationId xmlns:p14="http://schemas.microsoft.com/office/powerpoint/2010/main" val="21838250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C23DC4-7D5F-485A-B377-5F4502B8DE94}" type="slidenum">
              <a:rPr lang="fr-FR" smtClean="0">
                <a:solidFill>
                  <a:prstClr val="black"/>
                </a:solidFill>
              </a:rPr>
              <a:pPr/>
              <a:t>7</a:t>
            </a:fld>
            <a:endParaRPr lang="fr-FR">
              <a:solidFill>
                <a:prstClr val="black"/>
              </a:solidFill>
            </a:endParaRPr>
          </a:p>
        </p:txBody>
      </p:sp>
    </p:spTree>
    <p:extLst>
      <p:ext uri="{BB962C8B-B14F-4D97-AF65-F5344CB8AC3E}">
        <p14:creationId xmlns:p14="http://schemas.microsoft.com/office/powerpoint/2010/main" val="2595490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C23DC4-7D5F-485A-B377-5F4502B8DE94}" type="slidenum">
              <a:rPr lang="fr-FR" smtClean="0">
                <a:solidFill>
                  <a:prstClr val="black"/>
                </a:solidFill>
              </a:rPr>
              <a:pPr/>
              <a:t>8</a:t>
            </a:fld>
            <a:endParaRPr lang="fr-FR">
              <a:solidFill>
                <a:prstClr val="black"/>
              </a:solidFill>
            </a:endParaRPr>
          </a:p>
        </p:txBody>
      </p:sp>
    </p:spTree>
    <p:extLst>
      <p:ext uri="{BB962C8B-B14F-4D97-AF65-F5344CB8AC3E}">
        <p14:creationId xmlns:p14="http://schemas.microsoft.com/office/powerpoint/2010/main" val="24243008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C23DC4-7D5F-485A-B377-5F4502B8DE94}" type="slidenum">
              <a:rPr lang="fr-FR" smtClean="0">
                <a:solidFill>
                  <a:prstClr val="black"/>
                </a:solidFill>
              </a:rPr>
              <a:pPr/>
              <a:t>9</a:t>
            </a:fld>
            <a:endParaRPr lang="fr-FR">
              <a:solidFill>
                <a:prstClr val="black"/>
              </a:solidFill>
            </a:endParaRPr>
          </a:p>
        </p:txBody>
      </p:sp>
    </p:spTree>
    <p:extLst>
      <p:ext uri="{BB962C8B-B14F-4D97-AF65-F5344CB8AC3E}">
        <p14:creationId xmlns:p14="http://schemas.microsoft.com/office/powerpoint/2010/main" val="1829805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GDDI n’est pas juste un indice genre supplémentaire</a:t>
            </a:r>
            <a:r>
              <a:rPr lang="fr-FR" baseline="0" dirty="0" smtClean="0"/>
              <a:t> comme les autres</a:t>
            </a:r>
            <a:endParaRPr lang="fr-FR" dirty="0"/>
          </a:p>
        </p:txBody>
      </p:sp>
      <p:sp>
        <p:nvSpPr>
          <p:cNvPr id="4" name="Espace réservé du numéro de diapositive 3"/>
          <p:cNvSpPr>
            <a:spLocks noGrp="1"/>
          </p:cNvSpPr>
          <p:nvPr>
            <p:ph type="sldNum" sz="quarter" idx="10"/>
          </p:nvPr>
        </p:nvSpPr>
        <p:spPr/>
        <p:txBody>
          <a:bodyPr/>
          <a:lstStyle/>
          <a:p>
            <a:fld id="{77D9C7AA-E555-468E-A0C2-DD921DF69E98}" type="slidenum">
              <a:rPr lang="fr-FR" smtClean="0"/>
              <a:pPr/>
              <a:t>10</a:t>
            </a:fld>
            <a:endParaRPr lang="fr-FR"/>
          </a:p>
        </p:txBody>
      </p:sp>
    </p:spTree>
    <p:extLst>
      <p:ext uri="{BB962C8B-B14F-4D97-AF65-F5344CB8AC3E}">
        <p14:creationId xmlns:p14="http://schemas.microsoft.com/office/powerpoint/2010/main" val="655105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4E3CD7A1-3838-4CD6-A6A1-00BA495756DE}" type="datetime1">
              <a:rPr lang="fr-FR" smtClean="0"/>
              <a:t>02/08/2020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A6DEB34-565E-7749-A396-365313201C0E}" type="slidenum">
              <a:rPr lang="fr-FR" smtClean="0"/>
              <a:pPr/>
              <a:t>‹N°›</a:t>
            </a:fld>
            <a:endParaRPr lang="fr-FR"/>
          </a:p>
        </p:txBody>
      </p:sp>
    </p:spTree>
    <p:extLst>
      <p:ext uri="{BB962C8B-B14F-4D97-AF65-F5344CB8AC3E}">
        <p14:creationId xmlns:p14="http://schemas.microsoft.com/office/powerpoint/2010/main" val="189908483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04A76F3-F278-4E59-BFD5-1B62E9650110}" type="datetime1">
              <a:rPr lang="fr-FR" smtClean="0"/>
              <a:t>02/08/2020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A6DEB34-565E-7749-A396-365313201C0E}" type="slidenum">
              <a:rPr lang="fr-FR" smtClean="0"/>
              <a:pPr/>
              <a:t>‹N°›</a:t>
            </a:fld>
            <a:endParaRPr lang="fr-FR"/>
          </a:p>
        </p:txBody>
      </p:sp>
    </p:spTree>
    <p:extLst>
      <p:ext uri="{BB962C8B-B14F-4D97-AF65-F5344CB8AC3E}">
        <p14:creationId xmlns:p14="http://schemas.microsoft.com/office/powerpoint/2010/main" val="392718159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D3600C4-8EFC-4B97-B54C-B8493DB3D43D}" type="datetime1">
              <a:rPr lang="fr-FR" smtClean="0"/>
              <a:t>02/08/2020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A6DEB34-565E-7749-A396-365313201C0E}" type="slidenum">
              <a:rPr lang="fr-FR" smtClean="0"/>
              <a:pPr/>
              <a:t>‹N°›</a:t>
            </a:fld>
            <a:endParaRPr lang="fr-FR"/>
          </a:p>
        </p:txBody>
      </p:sp>
    </p:spTree>
    <p:extLst>
      <p:ext uri="{BB962C8B-B14F-4D97-AF65-F5344CB8AC3E}">
        <p14:creationId xmlns:p14="http://schemas.microsoft.com/office/powerpoint/2010/main" val="205075558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78410E98-54E8-484E-B435-A724B3CC0ACC}" type="datetime1">
              <a:rPr lang="fr-FR" smtClean="0">
                <a:solidFill>
                  <a:prstClr val="black">
                    <a:tint val="75000"/>
                  </a:prstClr>
                </a:solidFill>
              </a:rPr>
              <a:t>02/08/2020</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C8B2CF9-429A-2D4E-A52E-C477D2E0246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90341028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6331851-5B27-4121-A948-CD1A17F904C2}" type="datetime1">
              <a:rPr lang="fr-FR" smtClean="0">
                <a:solidFill>
                  <a:prstClr val="black">
                    <a:tint val="75000"/>
                  </a:prstClr>
                </a:solidFill>
              </a:rPr>
              <a:t>02/08/2020</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C8B2CF9-429A-2D4E-A52E-C477D2E0246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329325576"/>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526A26F6-266C-469E-A3E7-3089628E8C30}" type="datetime1">
              <a:rPr lang="fr-FR" smtClean="0">
                <a:solidFill>
                  <a:prstClr val="black">
                    <a:tint val="75000"/>
                  </a:prstClr>
                </a:solidFill>
              </a:rPr>
              <a:t>02/08/2020</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C8B2CF9-429A-2D4E-A52E-C477D2E0246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07522695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324909F-25DD-4876-A413-5D46F41B570A}" type="datetime1">
              <a:rPr lang="fr-FR" smtClean="0">
                <a:solidFill>
                  <a:prstClr val="black">
                    <a:tint val="75000"/>
                  </a:prstClr>
                </a:solidFill>
              </a:rPr>
              <a:t>02/08/2020</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CC8B2CF9-429A-2D4E-A52E-C477D2E0246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37162581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AF20F639-BA9A-4011-B440-D9DC9B7BC581}" type="datetime1">
              <a:rPr lang="fr-FR" smtClean="0">
                <a:solidFill>
                  <a:prstClr val="black">
                    <a:tint val="75000"/>
                  </a:prstClr>
                </a:solidFill>
              </a:rPr>
              <a:t>02/08/2020</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CC8B2CF9-429A-2D4E-A52E-C477D2E0246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153329474"/>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81A3D67E-E201-474C-A999-F10536DBD2BD}" type="datetime1">
              <a:rPr lang="fr-FR" smtClean="0">
                <a:solidFill>
                  <a:prstClr val="black">
                    <a:tint val="75000"/>
                  </a:prstClr>
                </a:solidFill>
              </a:rPr>
              <a:t>02/08/2020</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CC8B2CF9-429A-2D4E-A52E-C477D2E0246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861955040"/>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733DD1F-C7C5-4AE9-B5D8-4FE3D5CE3B5C}" type="datetime1">
              <a:rPr lang="fr-FR" smtClean="0">
                <a:solidFill>
                  <a:prstClr val="black">
                    <a:tint val="75000"/>
                  </a:prstClr>
                </a:solidFill>
              </a:rPr>
              <a:t>02/08/2020</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CC8B2CF9-429A-2D4E-A52E-C477D2E0246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327199258"/>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1A2F66C0-7ED0-458E-8CD3-867D24CA9365}" type="datetime1">
              <a:rPr lang="fr-FR" smtClean="0">
                <a:solidFill>
                  <a:prstClr val="black">
                    <a:tint val="75000"/>
                  </a:prstClr>
                </a:solidFill>
              </a:rPr>
              <a:t>02/08/2020</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CC8B2CF9-429A-2D4E-A52E-C477D2E0246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28872554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2433CD2-998D-4265-8DDF-0345CE32A28E}" type="datetime1">
              <a:rPr lang="fr-FR" smtClean="0"/>
              <a:t>02/08/2020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A6DEB34-565E-7749-A396-365313201C0E}" type="slidenum">
              <a:rPr lang="fr-FR" smtClean="0"/>
              <a:pPr/>
              <a:t>‹N°›</a:t>
            </a:fld>
            <a:endParaRPr lang="fr-FR"/>
          </a:p>
        </p:txBody>
      </p:sp>
    </p:spTree>
    <p:extLst>
      <p:ext uri="{BB962C8B-B14F-4D97-AF65-F5344CB8AC3E}">
        <p14:creationId xmlns:p14="http://schemas.microsoft.com/office/powerpoint/2010/main" val="1219484487"/>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A60DEB6-6825-453A-9B71-9B4562C6360B}" type="datetime1">
              <a:rPr lang="fr-FR" smtClean="0">
                <a:solidFill>
                  <a:prstClr val="black">
                    <a:tint val="75000"/>
                  </a:prstClr>
                </a:solidFill>
              </a:rPr>
              <a:t>02/08/2020</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CC8B2CF9-429A-2D4E-A52E-C477D2E0246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48700582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97AA6D1-41B8-4880-979C-8D706F4798C9}" type="datetime1">
              <a:rPr lang="fr-FR" smtClean="0">
                <a:solidFill>
                  <a:prstClr val="black">
                    <a:tint val="75000"/>
                  </a:prstClr>
                </a:solidFill>
              </a:rPr>
              <a:t>02/08/2020</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C8B2CF9-429A-2D4E-A52E-C477D2E0246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39358631"/>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981DA04-9B82-43E3-8A65-D706A1A04FAD}" type="datetime1">
              <a:rPr lang="fr-FR" smtClean="0">
                <a:solidFill>
                  <a:prstClr val="black">
                    <a:tint val="75000"/>
                  </a:prstClr>
                </a:solidFill>
              </a:rPr>
              <a:t>02/08/2020</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C8B2CF9-429A-2D4E-A52E-C477D2E0246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67448816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497C3257-9DD2-4E5F-9055-FC3FE4B48986}" type="datetime1">
              <a:rPr lang="fr-FR" smtClean="0"/>
              <a:t>02/08/2020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A6DEB34-565E-7749-A396-365313201C0E}" type="slidenum">
              <a:rPr lang="fr-FR" smtClean="0"/>
              <a:pPr/>
              <a:t>‹N°›</a:t>
            </a:fld>
            <a:endParaRPr lang="fr-FR"/>
          </a:p>
        </p:txBody>
      </p:sp>
    </p:spTree>
    <p:extLst>
      <p:ext uri="{BB962C8B-B14F-4D97-AF65-F5344CB8AC3E}">
        <p14:creationId xmlns:p14="http://schemas.microsoft.com/office/powerpoint/2010/main" val="210605402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BD790CE-1F35-4499-BD43-6E3D9919EA7F}" type="datetime1">
              <a:rPr lang="fr-FR" smtClean="0"/>
              <a:t>02/08/2020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A6DEB34-565E-7749-A396-365313201C0E}" type="slidenum">
              <a:rPr lang="fr-FR" smtClean="0"/>
              <a:pPr/>
              <a:t>‹N°›</a:t>
            </a:fld>
            <a:endParaRPr lang="fr-FR"/>
          </a:p>
        </p:txBody>
      </p:sp>
    </p:spTree>
    <p:extLst>
      <p:ext uri="{BB962C8B-B14F-4D97-AF65-F5344CB8AC3E}">
        <p14:creationId xmlns:p14="http://schemas.microsoft.com/office/powerpoint/2010/main" val="115560085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AB2A9F76-BA8F-4A7E-AB41-6B48C04C8556}" type="datetime1">
              <a:rPr lang="fr-FR" smtClean="0"/>
              <a:t>02/08/2020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A6DEB34-565E-7749-A396-365313201C0E}" type="slidenum">
              <a:rPr lang="fr-FR" smtClean="0"/>
              <a:pPr/>
              <a:t>‹N°›</a:t>
            </a:fld>
            <a:endParaRPr lang="fr-FR"/>
          </a:p>
        </p:txBody>
      </p:sp>
    </p:spTree>
    <p:extLst>
      <p:ext uri="{BB962C8B-B14F-4D97-AF65-F5344CB8AC3E}">
        <p14:creationId xmlns:p14="http://schemas.microsoft.com/office/powerpoint/2010/main" val="343921719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969F9B11-B54B-4C5F-8ED9-57C4B62442DB}" type="datetime1">
              <a:rPr lang="fr-FR" smtClean="0"/>
              <a:t>02/08/2020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A6DEB34-565E-7749-A396-365313201C0E}" type="slidenum">
              <a:rPr lang="fr-FR" smtClean="0"/>
              <a:pPr/>
              <a:t>‹N°›</a:t>
            </a:fld>
            <a:endParaRPr lang="fr-FR"/>
          </a:p>
        </p:txBody>
      </p:sp>
    </p:spTree>
    <p:extLst>
      <p:ext uri="{BB962C8B-B14F-4D97-AF65-F5344CB8AC3E}">
        <p14:creationId xmlns:p14="http://schemas.microsoft.com/office/powerpoint/2010/main" val="94052859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E66D050-DA6F-47F6-9188-F3A5AFC7BB44}" type="datetime1">
              <a:rPr lang="fr-FR" smtClean="0"/>
              <a:t>02/08/2020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A6DEB34-565E-7749-A396-365313201C0E}" type="slidenum">
              <a:rPr lang="fr-FR" smtClean="0"/>
              <a:pPr/>
              <a:t>‹N°›</a:t>
            </a:fld>
            <a:endParaRPr lang="fr-FR"/>
          </a:p>
        </p:txBody>
      </p:sp>
    </p:spTree>
    <p:extLst>
      <p:ext uri="{BB962C8B-B14F-4D97-AF65-F5344CB8AC3E}">
        <p14:creationId xmlns:p14="http://schemas.microsoft.com/office/powerpoint/2010/main" val="255828723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E10C8F25-7E2A-4A8B-A521-A965FB298596}" type="datetime1">
              <a:rPr lang="fr-FR" smtClean="0"/>
              <a:t>02/08/2020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A6DEB34-565E-7749-A396-365313201C0E}" type="slidenum">
              <a:rPr lang="fr-FR" smtClean="0"/>
              <a:pPr/>
              <a:t>‹N°›</a:t>
            </a:fld>
            <a:endParaRPr lang="fr-FR"/>
          </a:p>
        </p:txBody>
      </p:sp>
    </p:spTree>
    <p:extLst>
      <p:ext uri="{BB962C8B-B14F-4D97-AF65-F5344CB8AC3E}">
        <p14:creationId xmlns:p14="http://schemas.microsoft.com/office/powerpoint/2010/main" val="156588308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383489D-C2B7-41EC-9610-AF3AC5CEF101}" type="datetime1">
              <a:rPr lang="fr-FR" smtClean="0"/>
              <a:t>02/08/2020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A6DEB34-565E-7749-A396-365313201C0E}" type="slidenum">
              <a:rPr lang="fr-FR" smtClean="0"/>
              <a:pPr/>
              <a:t>‹N°›</a:t>
            </a:fld>
            <a:endParaRPr lang="fr-FR"/>
          </a:p>
        </p:txBody>
      </p:sp>
    </p:spTree>
    <p:extLst>
      <p:ext uri="{BB962C8B-B14F-4D97-AF65-F5344CB8AC3E}">
        <p14:creationId xmlns:p14="http://schemas.microsoft.com/office/powerpoint/2010/main" val="318703681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17BBE1-9EDB-4B50-A1F5-4A7FFFCC4FC4}" type="datetime1">
              <a:rPr lang="fr-FR" smtClean="0"/>
              <a:t>02/08/2020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6DEB34-565E-7749-A396-365313201C0E}" type="slidenum">
              <a:rPr lang="fr-FR" smtClean="0"/>
              <a:pPr/>
              <a:t>‹N°›</a:t>
            </a:fld>
            <a:endParaRPr lang="fr-FR"/>
          </a:p>
        </p:txBody>
      </p:sp>
    </p:spTree>
    <p:extLst>
      <p:ext uri="{BB962C8B-B14F-4D97-AF65-F5344CB8AC3E}">
        <p14:creationId xmlns:p14="http://schemas.microsoft.com/office/powerpoint/2010/main" val="3093018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B05FB1-EE2F-4C20-843E-0B2C21793DE4}" type="datetime1">
              <a:rPr lang="fr-FR" smtClean="0">
                <a:solidFill>
                  <a:prstClr val="black">
                    <a:tint val="75000"/>
                  </a:prstClr>
                </a:solidFill>
              </a:rPr>
              <a:t>02/08/2020</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8B2CF9-429A-2D4E-A52E-C477D2E0246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1547939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Titre 6">
            <a:extLst>
              <a:ext uri="{FF2B5EF4-FFF2-40B4-BE49-F238E27FC236}">
                <a16:creationId xmlns="" xmlns:a16="http://schemas.microsoft.com/office/drawing/2014/main" id="{8F170C0B-991C-4A7E-9AB3-9FD90BE3815A}"/>
              </a:ext>
            </a:extLst>
          </p:cNvPr>
          <p:cNvSpPr>
            <a:spLocks noGrp="1"/>
          </p:cNvSpPr>
          <p:nvPr>
            <p:ph type="ctrTitle"/>
          </p:nvPr>
        </p:nvSpPr>
        <p:spPr>
          <a:xfrm>
            <a:off x="434721" y="2338514"/>
            <a:ext cx="8328074" cy="1572604"/>
          </a:xfrm>
          <a:ln w="6350">
            <a:solidFill>
              <a:schemeClr val="bg1"/>
            </a:solidFill>
          </a:ln>
        </p:spPr>
        <p:txBody>
          <a:bodyPr>
            <a:normAutofit fontScale="90000"/>
          </a:bodyPr>
          <a:lstStyle/>
          <a:p>
            <a:r>
              <a:rPr lang="fr-FR" dirty="0"/>
              <a:t/>
            </a:r>
            <a:br>
              <a:rPr lang="fr-FR" dirty="0"/>
            </a:br>
            <a:r>
              <a:rPr lang="fr-FR" dirty="0"/>
              <a:t> </a:t>
            </a:r>
            <a:br>
              <a:rPr lang="fr-FR" dirty="0"/>
            </a:br>
            <a:r>
              <a:rPr lang="fr-FR" dirty="0"/>
              <a:t/>
            </a:r>
            <a:br>
              <a:rPr lang="fr-FR" dirty="0"/>
            </a:br>
            <a:r>
              <a:rPr lang="fr-FR" dirty="0" smtClean="0"/>
              <a:t/>
            </a:r>
            <a:br>
              <a:rPr lang="fr-FR" dirty="0" smtClean="0"/>
            </a:br>
            <a:r>
              <a:rPr lang="fr-FR" dirty="0" smtClean="0"/>
              <a:t/>
            </a:r>
            <a:br>
              <a:rPr lang="fr-FR" dirty="0" smtClean="0"/>
            </a:br>
            <a:r>
              <a:rPr lang="fr-FR" dirty="0">
                <a:solidFill>
                  <a:schemeClr val="bg1"/>
                </a:solidFill>
              </a:rPr>
              <a:t/>
            </a:r>
            <a:br>
              <a:rPr lang="fr-FR" dirty="0">
                <a:solidFill>
                  <a:schemeClr val="bg1"/>
                </a:solidFill>
              </a:rPr>
            </a:br>
            <a:r>
              <a:rPr lang="fr-FR" dirty="0" smtClean="0">
                <a:solidFill>
                  <a:schemeClr val="bg1"/>
                </a:solidFill>
              </a:rPr>
              <a:t/>
            </a:r>
            <a:br>
              <a:rPr lang="fr-FR" dirty="0" smtClean="0">
                <a:solidFill>
                  <a:schemeClr val="bg1"/>
                </a:solidFill>
              </a:rPr>
            </a:br>
            <a:r>
              <a:rPr lang="fr-FR" b="1" dirty="0" smtClean="0">
                <a:solidFill>
                  <a:schemeClr val="bg1"/>
                </a:solidFill>
              </a:rPr>
              <a:t>GENDER </a:t>
            </a:r>
            <a:r>
              <a:rPr lang="fr-FR" b="1" dirty="0">
                <a:solidFill>
                  <a:schemeClr val="bg1"/>
                </a:solidFill>
              </a:rPr>
              <a:t>DD INDEX : </a:t>
            </a:r>
            <a:br>
              <a:rPr lang="fr-FR" b="1" dirty="0">
                <a:solidFill>
                  <a:schemeClr val="bg1"/>
                </a:solidFill>
              </a:rPr>
            </a:br>
            <a:r>
              <a:rPr lang="fr-FR" b="1" dirty="0">
                <a:solidFill>
                  <a:schemeClr val="bg1"/>
                </a:solidFill>
              </a:rPr>
              <a:t>CONCEPT AND METHODOLOGY</a:t>
            </a:r>
            <a:r>
              <a:rPr lang="fr-FR" dirty="0">
                <a:solidFill>
                  <a:schemeClr val="bg1"/>
                </a:solidFill>
              </a:rPr>
              <a:t/>
            </a:r>
            <a:br>
              <a:rPr lang="fr-FR" dirty="0">
                <a:solidFill>
                  <a:schemeClr val="bg1"/>
                </a:solidFill>
              </a:rPr>
            </a:br>
            <a:r>
              <a:rPr lang="fr-FR" dirty="0" smtClean="0">
                <a:solidFill>
                  <a:schemeClr val="bg1"/>
                </a:solidFill>
              </a:rPr>
              <a:t/>
            </a:r>
            <a:br>
              <a:rPr lang="fr-FR" dirty="0" smtClean="0">
                <a:solidFill>
                  <a:schemeClr val="bg1"/>
                </a:solidFill>
              </a:rPr>
            </a:br>
            <a:r>
              <a:rPr lang="fr-FR" dirty="0">
                <a:solidFill>
                  <a:schemeClr val="bg1"/>
                </a:solidFill>
              </a:rPr>
              <a:t/>
            </a:r>
            <a:br>
              <a:rPr lang="fr-FR" dirty="0">
                <a:solidFill>
                  <a:schemeClr val="bg1"/>
                </a:solidFill>
              </a:rPr>
            </a:br>
            <a:r>
              <a:rPr lang="fr-FR" sz="3100" i="1" dirty="0" err="1" smtClean="0">
                <a:solidFill>
                  <a:schemeClr val="bg1"/>
                </a:solidFill>
              </a:rPr>
              <a:t>Sadou</a:t>
            </a:r>
            <a:r>
              <a:rPr lang="fr-FR" sz="3100" i="1" dirty="0" smtClean="0">
                <a:solidFill>
                  <a:schemeClr val="bg1"/>
                </a:solidFill>
              </a:rPr>
              <a:t> </a:t>
            </a:r>
            <a:r>
              <a:rPr lang="fr-FR" sz="3100" i="1" dirty="0" err="1" smtClean="0">
                <a:solidFill>
                  <a:schemeClr val="bg1"/>
                </a:solidFill>
              </a:rPr>
              <a:t>Doumbo</a:t>
            </a:r>
            <a:r>
              <a:rPr lang="fr-FR" sz="3100" i="1" dirty="0" smtClean="0">
                <a:solidFill>
                  <a:schemeClr val="bg1"/>
                </a:solidFill>
              </a:rPr>
              <a:t>, NDDO - Mali </a:t>
            </a:r>
            <a:br>
              <a:rPr lang="fr-FR" sz="3100" i="1" dirty="0" smtClean="0">
                <a:solidFill>
                  <a:schemeClr val="bg1"/>
                </a:solidFill>
              </a:rPr>
            </a:br>
            <a:r>
              <a:rPr lang="fr-FR" sz="3100" i="1" dirty="0" err="1" smtClean="0">
                <a:solidFill>
                  <a:schemeClr val="bg1"/>
                </a:solidFill>
              </a:rPr>
              <a:t>Malam</a:t>
            </a:r>
            <a:r>
              <a:rPr lang="fr-FR" sz="3100" i="1" dirty="0" smtClean="0">
                <a:solidFill>
                  <a:schemeClr val="bg1"/>
                </a:solidFill>
              </a:rPr>
              <a:t> M. </a:t>
            </a:r>
            <a:r>
              <a:rPr lang="fr-FR" sz="3100" i="1" dirty="0" err="1" smtClean="0">
                <a:solidFill>
                  <a:schemeClr val="bg1"/>
                </a:solidFill>
              </a:rPr>
              <a:t>Nafiou</a:t>
            </a:r>
            <a:r>
              <a:rPr lang="fr-FR" sz="3100" i="1" dirty="0" smtClean="0">
                <a:solidFill>
                  <a:schemeClr val="bg1"/>
                </a:solidFill>
              </a:rPr>
              <a:t>, </a:t>
            </a:r>
            <a:r>
              <a:rPr lang="fr-FR" sz="3100" i="1" dirty="0" err="1" smtClean="0">
                <a:solidFill>
                  <a:schemeClr val="bg1"/>
                </a:solidFill>
              </a:rPr>
              <a:t>University</a:t>
            </a:r>
            <a:r>
              <a:rPr lang="fr-FR" sz="3100" i="1" dirty="0" smtClean="0">
                <a:solidFill>
                  <a:schemeClr val="bg1"/>
                </a:solidFill>
              </a:rPr>
              <a:t> Abdou </a:t>
            </a:r>
            <a:r>
              <a:rPr lang="fr-FR" sz="3100" i="1" dirty="0" err="1" smtClean="0">
                <a:solidFill>
                  <a:schemeClr val="bg1"/>
                </a:solidFill>
              </a:rPr>
              <a:t>Mounouni</a:t>
            </a:r>
            <a:r>
              <a:rPr lang="fr-FR" sz="3100" i="1" dirty="0">
                <a:solidFill>
                  <a:schemeClr val="bg1"/>
                </a:solidFill>
              </a:rPr>
              <a:t> </a:t>
            </a:r>
            <a:r>
              <a:rPr lang="fr-FR" sz="3100" i="1" dirty="0" smtClean="0">
                <a:solidFill>
                  <a:schemeClr val="bg1"/>
                </a:solidFill>
              </a:rPr>
              <a:t>- Niger</a:t>
            </a:r>
            <a:br>
              <a:rPr lang="fr-FR" sz="3100" i="1" dirty="0" smtClean="0">
                <a:solidFill>
                  <a:schemeClr val="bg1"/>
                </a:solidFill>
              </a:rPr>
            </a:br>
            <a:r>
              <a:rPr lang="fr-FR" sz="3100" i="1" dirty="0" smtClean="0">
                <a:solidFill>
                  <a:schemeClr val="bg1"/>
                </a:solidFill>
              </a:rPr>
              <a:t> Sam Agbahoungba, CREG - </a:t>
            </a:r>
            <a:r>
              <a:rPr lang="fr-FR" sz="3100" i="1" dirty="0" err="1" smtClean="0">
                <a:solidFill>
                  <a:schemeClr val="bg1"/>
                </a:solidFill>
              </a:rPr>
              <a:t>Senegal</a:t>
            </a:r>
            <a:r>
              <a:rPr lang="fr-FR" sz="3100" dirty="0" smtClean="0">
                <a:solidFill>
                  <a:schemeClr val="bg1"/>
                </a:solidFill>
              </a:rPr>
              <a:t/>
            </a:r>
            <a:br>
              <a:rPr lang="fr-FR" sz="3100" dirty="0" smtClean="0">
                <a:solidFill>
                  <a:schemeClr val="bg1"/>
                </a:solidFill>
              </a:rPr>
            </a:br>
            <a:r>
              <a:rPr lang="fr-FR" sz="3100" dirty="0">
                <a:solidFill>
                  <a:schemeClr val="bg1"/>
                </a:solidFill>
              </a:rPr>
              <a:t/>
            </a:r>
            <a:br>
              <a:rPr lang="fr-FR" sz="3100" dirty="0">
                <a:solidFill>
                  <a:schemeClr val="bg1"/>
                </a:solidFill>
              </a:rPr>
            </a:br>
            <a:r>
              <a:rPr lang="fr-FR" dirty="0">
                <a:solidFill>
                  <a:schemeClr val="bg1"/>
                </a:solidFill>
              </a:rPr>
              <a:t/>
            </a:r>
            <a:br>
              <a:rPr lang="fr-FR" dirty="0">
                <a:solidFill>
                  <a:schemeClr val="bg1"/>
                </a:solidFill>
              </a:rPr>
            </a:br>
            <a:r>
              <a:rPr lang="fr-FR" dirty="0">
                <a:solidFill>
                  <a:schemeClr val="bg1"/>
                </a:solidFill>
              </a:rPr>
              <a:t/>
            </a:r>
            <a:br>
              <a:rPr lang="fr-FR" dirty="0">
                <a:solidFill>
                  <a:schemeClr val="bg1"/>
                </a:solidFill>
              </a:rPr>
            </a:br>
            <a:endParaRPr lang="fr-FR" dirty="0">
              <a:solidFill>
                <a:schemeClr val="bg1"/>
              </a:solidFill>
            </a:endParaRPr>
          </a:p>
        </p:txBody>
      </p:sp>
    </p:spTree>
    <p:extLst>
      <p:ext uri="{BB962C8B-B14F-4D97-AF65-F5344CB8AC3E}">
        <p14:creationId xmlns:p14="http://schemas.microsoft.com/office/powerpoint/2010/main" val="191023621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1">
            <a:extLst>
              <a:ext uri="{FF2B5EF4-FFF2-40B4-BE49-F238E27FC236}">
                <a16:creationId xmlns="" xmlns:a16="http://schemas.microsoft.com/office/drawing/2014/main" id="{D5A7FEA7-6F1E-48E0-B7D3-9C57AEDE5936}"/>
              </a:ext>
            </a:extLst>
          </p:cNvPr>
          <p:cNvGraphicFramePr>
            <a:graphicFrameLocks noGrp="1"/>
          </p:cNvGraphicFramePr>
          <p:nvPr>
            <p:ph idx="1"/>
            <p:extLst>
              <p:ext uri="{D42A27DB-BD31-4B8C-83A1-F6EECF244321}">
                <p14:modId xmlns:p14="http://schemas.microsoft.com/office/powerpoint/2010/main" val="2028672198"/>
              </p:ext>
            </p:extLst>
          </p:nvPr>
        </p:nvGraphicFramePr>
        <p:xfrm>
          <a:off x="690283" y="1167534"/>
          <a:ext cx="7611035" cy="47268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Espace réservé du numéro de diapositive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fr-FR" sz="2000" b="0" i="0" u="none" strike="noStrike" kern="1200" cap="none" spc="0" normalizeH="0" baseline="0" noProof="0" dirty="0">
                <a:ln>
                  <a:noFill/>
                </a:ln>
                <a:solidFill>
                  <a:srgbClr val="FFC000"/>
                </a:solidFill>
                <a:effectLst/>
                <a:uLnTx/>
                <a:uFillTx/>
                <a:latin typeface="Arial" pitchFamily="34" charset="0"/>
                <a:ea typeface="+mn-ea"/>
                <a:cs typeface="Arial" pitchFamily="34" charset="0"/>
              </a:rPr>
              <a:t>5</a:t>
            </a:r>
          </a:p>
        </p:txBody>
      </p:sp>
      <p:sp>
        <p:nvSpPr>
          <p:cNvPr id="5" name="ZoneTexte 4"/>
          <p:cNvSpPr txBox="1"/>
          <p:nvPr/>
        </p:nvSpPr>
        <p:spPr>
          <a:xfrm>
            <a:off x="4248443" y="243883"/>
            <a:ext cx="4438357" cy="584775"/>
          </a:xfrm>
          <a:prstGeom prst="rect">
            <a:avLst/>
          </a:prstGeom>
          <a:noFill/>
          <a:ln w="19050">
            <a:noFill/>
          </a:ln>
        </p:spPr>
        <p:txBody>
          <a:bodyPr wrap="square" rtlCol="0">
            <a:spAutoFit/>
          </a:bodyPr>
          <a:lstStyle/>
          <a:p>
            <a:pPr lvl="0" algn="ctr">
              <a:defRPr/>
            </a:pPr>
            <a:r>
              <a:rPr lang="fr-FR" sz="3200" b="1" dirty="0" err="1">
                <a:solidFill>
                  <a:prstClr val="white"/>
                </a:solidFill>
                <a:latin typeface="Arial" pitchFamily="34" charset="0"/>
                <a:cs typeface="Arial" pitchFamily="34" charset="0"/>
              </a:rPr>
              <a:t>Gender</a:t>
            </a:r>
            <a:r>
              <a:rPr lang="fr-FR" sz="3200" b="1" dirty="0">
                <a:solidFill>
                  <a:prstClr val="white"/>
                </a:solidFill>
                <a:latin typeface="Arial" pitchFamily="34" charset="0"/>
                <a:cs typeface="Arial" pitchFamily="34" charset="0"/>
              </a:rPr>
              <a:t> DD </a:t>
            </a:r>
            <a:r>
              <a:rPr lang="fr-FR" sz="3200" b="1" dirty="0" smtClean="0">
                <a:solidFill>
                  <a:prstClr val="white"/>
                </a:solidFill>
                <a:latin typeface="Arial" pitchFamily="34" charset="0"/>
                <a:cs typeface="Arial" pitchFamily="34" charset="0"/>
              </a:rPr>
              <a:t>Index?</a:t>
            </a:r>
            <a:endParaRPr lang="fr-FR" sz="3200" b="1" dirty="0">
              <a:solidFill>
                <a:prstClr val="white"/>
              </a:solidFill>
              <a:latin typeface="Arial" pitchFamily="34" charset="0"/>
              <a:cs typeface="Arial" pitchFamily="34" charset="0"/>
            </a:endParaRPr>
          </a:p>
        </p:txBody>
      </p:sp>
    </p:spTree>
    <p:extLst>
      <p:ext uri="{BB962C8B-B14F-4D97-AF65-F5344CB8AC3E}">
        <p14:creationId xmlns:p14="http://schemas.microsoft.com/office/powerpoint/2010/main" val="230719809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A6DEB34-565E-7749-A396-365313201C0E}" type="slidenum">
              <a:rPr kumimoji="0" lang="fr-FR" sz="2000" b="0" i="0" u="none" strike="noStrike" kern="1200" cap="none" spc="0" normalizeH="0" baseline="0" noProof="0" smtClean="0">
                <a:ln>
                  <a:noFill/>
                </a:ln>
                <a:solidFill>
                  <a:srgbClr val="FFC000"/>
                </a:solidFill>
                <a:effectLst/>
                <a:uLnTx/>
                <a:uFillTx/>
                <a:latin typeface="Arial" pitchFamily="34" charset="0"/>
                <a:ea typeface="+mn-ea"/>
                <a:cs typeface="Arial"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fr-FR" sz="2000" b="0" i="0" u="none" strike="noStrike" kern="1200" cap="none" spc="0" normalizeH="0" baseline="0" noProof="0" dirty="0">
              <a:ln>
                <a:noFill/>
              </a:ln>
              <a:solidFill>
                <a:srgbClr val="FFC000"/>
              </a:solidFill>
              <a:effectLst/>
              <a:uLnTx/>
              <a:uFillTx/>
              <a:latin typeface="Arial" pitchFamily="34" charset="0"/>
              <a:ea typeface="+mn-ea"/>
              <a:cs typeface="Arial" pitchFamily="34" charset="0"/>
            </a:endParaRPr>
          </a:p>
        </p:txBody>
      </p:sp>
      <p:graphicFrame>
        <p:nvGraphicFramePr>
          <p:cNvPr id="5" name="Diagramme 4"/>
          <p:cNvGraphicFramePr/>
          <p:nvPr>
            <p:extLst>
              <p:ext uri="{D42A27DB-BD31-4B8C-83A1-F6EECF244321}">
                <p14:modId xmlns:p14="http://schemas.microsoft.com/office/powerpoint/2010/main" val="2490687546"/>
              </p:ext>
            </p:extLst>
          </p:nvPr>
        </p:nvGraphicFramePr>
        <p:xfrm>
          <a:off x="0" y="2180189"/>
          <a:ext cx="9033164" cy="26517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ZoneTexte 5"/>
          <p:cNvSpPr txBox="1"/>
          <p:nvPr/>
        </p:nvSpPr>
        <p:spPr>
          <a:xfrm>
            <a:off x="4248443" y="243883"/>
            <a:ext cx="4438357" cy="584775"/>
          </a:xfrm>
          <a:prstGeom prst="rect">
            <a:avLst/>
          </a:prstGeom>
          <a:noFill/>
          <a:ln w="19050">
            <a:noFill/>
          </a:ln>
        </p:spPr>
        <p:txBody>
          <a:bodyPr wrap="square" rtlCol="0">
            <a:spAutoFit/>
          </a:bodyPr>
          <a:lstStyle/>
          <a:p>
            <a:pPr lvl="0" algn="ctr">
              <a:defRPr/>
            </a:pPr>
            <a:r>
              <a:rPr lang="fr-FR" sz="3200" b="1" dirty="0" err="1">
                <a:solidFill>
                  <a:prstClr val="white"/>
                </a:solidFill>
                <a:latin typeface="Arial" pitchFamily="34" charset="0"/>
                <a:cs typeface="Arial" pitchFamily="34" charset="0"/>
              </a:rPr>
              <a:t>Gender</a:t>
            </a:r>
            <a:r>
              <a:rPr lang="fr-FR" sz="3200" b="1" dirty="0">
                <a:solidFill>
                  <a:prstClr val="white"/>
                </a:solidFill>
                <a:latin typeface="Arial" pitchFamily="34" charset="0"/>
                <a:cs typeface="Arial" pitchFamily="34" charset="0"/>
              </a:rPr>
              <a:t> DD </a:t>
            </a:r>
            <a:r>
              <a:rPr lang="fr-FR" sz="3200" b="1" dirty="0" smtClean="0">
                <a:solidFill>
                  <a:prstClr val="white"/>
                </a:solidFill>
                <a:latin typeface="Arial" pitchFamily="34" charset="0"/>
                <a:cs typeface="Arial" pitchFamily="34" charset="0"/>
              </a:rPr>
              <a:t>Index?</a:t>
            </a:r>
            <a:endParaRPr lang="fr-FR" sz="3200" b="1" dirty="0">
              <a:solidFill>
                <a:prstClr val="white"/>
              </a:solidFill>
              <a:latin typeface="Arial" pitchFamily="34" charset="0"/>
              <a:cs typeface="Arial" pitchFamily="34" charset="0"/>
            </a:endParaRPr>
          </a:p>
        </p:txBody>
      </p:sp>
    </p:spTree>
    <p:extLst>
      <p:ext uri="{BB962C8B-B14F-4D97-AF65-F5344CB8AC3E}">
        <p14:creationId xmlns:p14="http://schemas.microsoft.com/office/powerpoint/2010/main" val="362862862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 xmlns:a16="http://schemas.microsoft.com/office/drawing/2014/main" id="{715B142F-93CB-402B-8B3B-67A7365B0723}"/>
              </a:ext>
            </a:extLst>
          </p:cNvPr>
          <p:cNvSpPr>
            <a:spLocks noGrp="1"/>
          </p:cNvSpPr>
          <p:nvPr>
            <p:ph type="title"/>
          </p:nvPr>
        </p:nvSpPr>
        <p:spPr>
          <a:xfrm>
            <a:off x="3810000" y="355893"/>
            <a:ext cx="4876800" cy="597559"/>
          </a:xfrm>
          <a:ln>
            <a:noFill/>
          </a:ln>
        </p:spPr>
        <p:txBody>
          <a:bodyPr>
            <a:noAutofit/>
          </a:bodyPr>
          <a:lstStyle/>
          <a:p>
            <a:r>
              <a:rPr lang="fr-FR" sz="2800" dirty="0">
                <a:solidFill>
                  <a:schemeClr val="bg1"/>
                </a:solidFill>
                <a:latin typeface="Arial Rounded MT Bold" panose="020F0704030504030204" pitchFamily="34" charset="0"/>
                <a:cs typeface="Arial" panose="020B0604020202020204" pitchFamily="34" charset="0"/>
              </a:rPr>
              <a:t/>
            </a:r>
            <a:br>
              <a:rPr lang="fr-FR" sz="2800" dirty="0">
                <a:solidFill>
                  <a:schemeClr val="bg1"/>
                </a:solidFill>
                <a:latin typeface="Arial Rounded MT Bold" panose="020F0704030504030204" pitchFamily="34" charset="0"/>
                <a:cs typeface="Arial" panose="020B0604020202020204" pitchFamily="34" charset="0"/>
              </a:rPr>
            </a:br>
            <a:endParaRPr lang="fr-FR" sz="2800" dirty="0">
              <a:solidFill>
                <a:schemeClr val="bg1"/>
              </a:solidFill>
              <a:latin typeface="Arial Rounded MT Bold" panose="020F0704030504030204" pitchFamily="34" charset="0"/>
              <a:cs typeface="Arial" panose="020B0604020202020204" pitchFamily="34" charset="0"/>
            </a:endParaRPr>
          </a:p>
        </p:txBody>
      </p:sp>
      <p:sp>
        <p:nvSpPr>
          <p:cNvPr id="2" name="Espace réservé du numéro de diapositive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89FDD5D3-9CF2-4958-834A-20B08AF0C281}" type="slidenum">
              <a:rPr lang="fr-FR" sz="2000">
                <a:solidFill>
                  <a:schemeClr val="bg1"/>
                </a:solidFill>
              </a:rPr>
              <a:pPr/>
              <a:t>12</a:t>
            </a:fld>
            <a:endParaRPr lang="fr-FR" sz="2000">
              <a:solidFill>
                <a:schemeClr val="bg1"/>
              </a:solidFill>
            </a:endParaRPr>
          </a:p>
        </p:txBody>
      </p:sp>
      <p:sp>
        <p:nvSpPr>
          <p:cNvPr id="5" name="Espace réservé du contenu 2"/>
          <p:cNvSpPr>
            <a:spLocks noGrp="1"/>
          </p:cNvSpPr>
          <p:nvPr>
            <p:ph idx="1"/>
          </p:nvPr>
        </p:nvSpPr>
        <p:spPr>
          <a:xfrm>
            <a:off x="636494" y="3039035"/>
            <a:ext cx="8050306" cy="1237130"/>
          </a:xfrm>
          <a:solidFill>
            <a:schemeClr val="accent5">
              <a:lumMod val="20000"/>
              <a:lumOff val="80000"/>
            </a:schemeClr>
          </a:solidFill>
          <a:ln>
            <a:solidFill>
              <a:schemeClr val="tx1"/>
            </a:solidFill>
          </a:ln>
        </p:spPr>
        <p:txBody>
          <a:bodyPr>
            <a:normAutofit/>
          </a:bodyPr>
          <a:lstStyle/>
          <a:p>
            <a:pPr marL="0" indent="0" algn="ctr">
              <a:buNone/>
            </a:pPr>
            <a:r>
              <a:rPr lang="fr-FR" sz="3500" dirty="0" smtClean="0">
                <a:latin typeface="Arial Rounded MT Bold" panose="020F0704030504030204" pitchFamily="34" charset="0"/>
                <a:cs typeface="Arial" panose="020B0604020202020204" pitchFamily="34" charset="0"/>
              </a:rPr>
              <a:t>The GDDI:</a:t>
            </a:r>
          </a:p>
          <a:p>
            <a:pPr marL="0" indent="0" algn="ctr">
              <a:buNone/>
            </a:pPr>
            <a:r>
              <a:rPr lang="fr-FR" i="1" dirty="0">
                <a:latin typeface="Arial Rounded MT Bold" panose="020F0704030504030204" pitchFamily="34" charset="0"/>
                <a:cs typeface="Arial" panose="020B0604020202020204" pitchFamily="34" charset="0"/>
              </a:rPr>
              <a:t>List of </a:t>
            </a:r>
            <a:r>
              <a:rPr lang="fr-FR" i="1" dirty="0" err="1">
                <a:latin typeface="Arial Rounded MT Bold" panose="020F0704030504030204" pitchFamily="34" charset="0"/>
                <a:cs typeface="Arial" panose="020B0604020202020204" pitchFamily="34" charset="0"/>
              </a:rPr>
              <a:t>elementary</a:t>
            </a:r>
            <a:r>
              <a:rPr lang="fr-FR" i="1" dirty="0">
                <a:latin typeface="Arial Rounded MT Bold" panose="020F0704030504030204" pitchFamily="34" charset="0"/>
                <a:cs typeface="Arial" panose="020B0604020202020204" pitchFamily="34" charset="0"/>
              </a:rPr>
              <a:t> </a:t>
            </a:r>
            <a:r>
              <a:rPr lang="fr-FR" i="1" dirty="0" err="1">
                <a:latin typeface="Arial Rounded MT Bold" panose="020F0704030504030204" pitchFamily="34" charset="0"/>
                <a:cs typeface="Arial" panose="020B0604020202020204" pitchFamily="34" charset="0"/>
              </a:rPr>
              <a:t>indicators</a:t>
            </a:r>
            <a:endParaRPr lang="fr-FR" b="1" i="1" dirty="0"/>
          </a:p>
        </p:txBody>
      </p:sp>
    </p:spTree>
    <p:extLst>
      <p:ext uri="{BB962C8B-B14F-4D97-AF65-F5344CB8AC3E}">
        <p14:creationId xmlns:p14="http://schemas.microsoft.com/office/powerpoint/2010/main" val="4351757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 xmlns:a16="http://schemas.microsoft.com/office/drawing/2014/main" id="{0A206755-E120-43CE-A38F-9D82C18ED260}"/>
              </a:ext>
            </a:extLst>
          </p:cNvPr>
          <p:cNvSpPr>
            <a:spLocks noGrp="1"/>
          </p:cNvSpPr>
          <p:nvPr>
            <p:ph type="title"/>
          </p:nvPr>
        </p:nvSpPr>
        <p:spPr>
          <a:xfrm>
            <a:off x="4031673" y="184641"/>
            <a:ext cx="4997438" cy="792512"/>
          </a:xfrm>
          <a:ln>
            <a:noFill/>
          </a:ln>
        </p:spPr>
        <p:txBody>
          <a:bodyPr>
            <a:noAutofit/>
          </a:bodyPr>
          <a:lstStyle/>
          <a:p>
            <a:r>
              <a:rPr lang="fr-FR" sz="3600" dirty="0">
                <a:solidFill>
                  <a:schemeClr val="bg1"/>
                </a:solidFill>
              </a:rPr>
              <a:t>Components of Dimension 1</a:t>
            </a:r>
          </a:p>
        </p:txBody>
      </p:sp>
      <p:sp>
        <p:nvSpPr>
          <p:cNvPr id="2" name="Espace réservé du numéro de diapositive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89FDD5D3-9CF2-4958-834A-20B08AF0C281}" type="slidenum">
              <a:rPr lang="fr-FR" sz="2000">
                <a:solidFill>
                  <a:schemeClr val="bg1"/>
                </a:solidFill>
              </a:rPr>
              <a:pPr/>
              <a:t>13</a:t>
            </a:fld>
            <a:endParaRPr lang="fr-FR" sz="2000">
              <a:solidFill>
                <a:schemeClr val="bg1"/>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1629160612"/>
              </p:ext>
            </p:extLst>
          </p:nvPr>
        </p:nvGraphicFramePr>
        <p:xfrm>
          <a:off x="163629" y="1194619"/>
          <a:ext cx="8865481" cy="4955458"/>
        </p:xfrm>
        <a:graphic>
          <a:graphicData uri="http://schemas.openxmlformats.org/drawingml/2006/table">
            <a:tbl>
              <a:tblPr firstRow="1" firstCol="1" bandRow="1">
                <a:tableStyleId>{5C22544A-7EE6-4342-B048-85BDC9FD1C3A}</a:tableStyleId>
              </a:tblPr>
              <a:tblGrid>
                <a:gridCol w="3756776">
                  <a:extLst>
                    <a:ext uri="{9D8B030D-6E8A-4147-A177-3AD203B41FA5}">
                      <a16:colId xmlns="" xmlns:a16="http://schemas.microsoft.com/office/drawing/2014/main" val="923314126"/>
                    </a:ext>
                  </a:extLst>
                </a:gridCol>
                <a:gridCol w="1992757">
                  <a:extLst>
                    <a:ext uri="{9D8B030D-6E8A-4147-A177-3AD203B41FA5}">
                      <a16:colId xmlns="" xmlns:a16="http://schemas.microsoft.com/office/drawing/2014/main" val="2714991696"/>
                    </a:ext>
                  </a:extLst>
                </a:gridCol>
                <a:gridCol w="3115948"/>
              </a:tblGrid>
              <a:tr h="900274">
                <a:tc>
                  <a:txBody>
                    <a:bodyPr/>
                    <a:lstStyle/>
                    <a:p>
                      <a:pPr algn="just">
                        <a:lnSpc>
                          <a:spcPct val="100000"/>
                        </a:lnSpc>
                        <a:spcAft>
                          <a:spcPts val="0"/>
                        </a:spcAft>
                      </a:pPr>
                      <a:r>
                        <a:rPr lang="fr-FR" sz="2000" dirty="0" err="1" smtClean="0">
                          <a:solidFill>
                            <a:schemeClr val="bg1"/>
                          </a:solidFill>
                          <a:effectLst/>
                        </a:rPr>
                        <a:t>Indicators</a:t>
                      </a:r>
                      <a:endParaRPr lang="fr-FR"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755" marR="36755" marT="0" marB="0" anchor="ctr">
                    <a:lnB w="12700" cap="flat" cmpd="sng" algn="ctr">
                      <a:solidFill>
                        <a:srgbClr val="0070C0"/>
                      </a:solidFill>
                      <a:prstDash val="solid"/>
                      <a:round/>
                      <a:headEnd type="none" w="med" len="med"/>
                      <a:tailEnd type="none" w="med" len="med"/>
                    </a:lnB>
                  </a:tcPr>
                </a:tc>
                <a:tc>
                  <a:txBody>
                    <a:bodyPr/>
                    <a:lstStyle/>
                    <a:p>
                      <a:pPr algn="just">
                        <a:lnSpc>
                          <a:spcPct val="100000"/>
                        </a:lnSpc>
                        <a:spcAft>
                          <a:spcPts val="0"/>
                        </a:spcAft>
                      </a:pPr>
                      <a:r>
                        <a:rPr lang="fr-FR" sz="2000" dirty="0" smtClean="0">
                          <a:solidFill>
                            <a:schemeClr val="bg1"/>
                          </a:solidFill>
                          <a:effectLst/>
                        </a:rPr>
                        <a:t>Types</a:t>
                      </a:r>
                      <a:endParaRPr lang="fr-FR"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755" marR="36755" marT="0" marB="0" anchor="ctr">
                    <a:lnB w="12700" cap="flat" cmpd="sng" algn="ctr">
                      <a:solidFill>
                        <a:srgbClr val="0070C0"/>
                      </a:solidFill>
                      <a:prstDash val="solid"/>
                      <a:round/>
                      <a:headEnd type="none" w="med" len="med"/>
                      <a:tailEnd type="none" w="med" len="med"/>
                    </a:lnB>
                  </a:tcPr>
                </a:tc>
                <a:tc>
                  <a:txBody>
                    <a:bodyPr/>
                    <a:lstStyle/>
                    <a:p>
                      <a:pPr algn="just">
                        <a:lnSpc>
                          <a:spcPct val="100000"/>
                        </a:lnSpc>
                        <a:spcAft>
                          <a:spcPts val="0"/>
                        </a:spcAft>
                      </a:pPr>
                      <a:r>
                        <a:rPr lang="fr-FR" sz="20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Sources</a:t>
                      </a:r>
                      <a:endParaRPr lang="fr-FR"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755" marR="36755" marT="0" marB="0" anchor="ctr">
                    <a:lnB w="12700" cap="flat" cmpd="sng" algn="ctr">
                      <a:solidFill>
                        <a:srgbClr val="0070C0"/>
                      </a:solidFill>
                      <a:prstDash val="solid"/>
                      <a:round/>
                      <a:headEnd type="none" w="med" len="med"/>
                      <a:tailEnd type="none" w="med" len="med"/>
                    </a:lnB>
                  </a:tcPr>
                </a:tc>
                <a:extLst>
                  <a:ext uri="{0D108BD9-81ED-4DB2-BD59-A6C34878D82A}">
                    <a16:rowId xmlns="" xmlns:a16="http://schemas.microsoft.com/office/drawing/2014/main" val="108043261"/>
                  </a:ext>
                </a:extLst>
              </a:tr>
              <a:tr h="693927">
                <a:tc>
                  <a:txBody>
                    <a:bodyPr/>
                    <a:lstStyle/>
                    <a:p>
                      <a:pPr algn="just">
                        <a:lnSpc>
                          <a:spcPct val="100000"/>
                        </a:lnSpc>
                        <a:spcAft>
                          <a:spcPts val="0"/>
                        </a:spcAft>
                      </a:pPr>
                      <a:r>
                        <a:rPr lang="fr-FR" sz="2400" dirty="0" smtClean="0">
                          <a:solidFill>
                            <a:schemeClr val="tx1"/>
                          </a:solidFill>
                          <a:effectLst/>
                        </a:rPr>
                        <a:t>Education </a:t>
                      </a:r>
                      <a:r>
                        <a:rPr lang="fr-FR" sz="2400" b="1" kern="1200" dirty="0" err="1" smtClean="0">
                          <a:solidFill>
                            <a:schemeClr val="tx1"/>
                          </a:solidFill>
                          <a:effectLst/>
                          <a:latin typeface="+mn-lt"/>
                          <a:ea typeface="+mn-ea"/>
                          <a:cs typeface="+mn-cs"/>
                        </a:rPr>
                        <a:t>consumption</a:t>
                      </a:r>
                      <a:r>
                        <a:rPr lang="fr-FR" sz="2800" dirty="0" smtClean="0">
                          <a:solidFill>
                            <a:schemeClr val="tx1"/>
                          </a:solidFill>
                          <a:effectLst/>
                        </a:rPr>
                        <a:t> </a:t>
                      </a:r>
                      <a:endParaRPr lang="fr-FR"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lvl="0"/>
                      <a:r>
                        <a:rPr lang="en-US" sz="2000" dirty="0" smtClean="0"/>
                        <a:t>Gender-specific</a:t>
                      </a:r>
                      <a:endParaRPr lang="fr-FR" sz="2000" dirty="0"/>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00000"/>
                        </a:lnSpc>
                        <a:spcAft>
                          <a:spcPts val="0"/>
                        </a:spcAft>
                      </a:pPr>
                      <a:r>
                        <a:rPr lang="fr-FR" sz="2000" kern="1200" dirty="0" smtClean="0">
                          <a:solidFill>
                            <a:schemeClr val="dk1"/>
                          </a:solidFill>
                          <a:effectLst/>
                          <a:latin typeface="+mn-lt"/>
                          <a:ea typeface="+mn-ea"/>
                          <a:cs typeface="+mn-cs"/>
                        </a:rPr>
                        <a:t>Survey &amp; National </a:t>
                      </a:r>
                      <a:r>
                        <a:rPr lang="fr-FR" sz="2000" kern="1200" dirty="0" err="1" smtClean="0">
                          <a:solidFill>
                            <a:schemeClr val="dk1"/>
                          </a:solidFill>
                          <a:effectLst/>
                          <a:latin typeface="+mn-lt"/>
                          <a:ea typeface="+mn-ea"/>
                          <a:cs typeface="+mn-cs"/>
                        </a:rPr>
                        <a:t>accounts</a:t>
                      </a:r>
                      <a:endParaRPr lang="fr-FR" sz="2000" kern="1200" dirty="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 xmlns:a16="http://schemas.microsoft.com/office/drawing/2014/main" val="2579141833"/>
                  </a:ext>
                </a:extLst>
              </a:tr>
              <a:tr h="837542">
                <a:tc>
                  <a:txBody>
                    <a:bodyPr/>
                    <a:lstStyle/>
                    <a:p>
                      <a:pPr algn="just">
                        <a:lnSpc>
                          <a:spcPct val="100000"/>
                        </a:lnSpc>
                        <a:spcAft>
                          <a:spcPts val="0"/>
                        </a:spcAft>
                      </a:pPr>
                      <a:r>
                        <a:rPr lang="fr-FR" sz="2400" dirty="0" err="1" smtClean="0">
                          <a:solidFill>
                            <a:schemeClr val="tx1"/>
                          </a:solidFill>
                          <a:effectLst/>
                        </a:rPr>
                        <a:t>Health</a:t>
                      </a:r>
                      <a:r>
                        <a:rPr lang="fr-FR" sz="2400" dirty="0" smtClean="0">
                          <a:solidFill>
                            <a:schemeClr val="tx1"/>
                          </a:solidFill>
                          <a:effectLst/>
                        </a:rPr>
                        <a:t> </a:t>
                      </a:r>
                      <a:r>
                        <a:rPr lang="fr-FR" sz="2400" dirty="0" err="1" smtClean="0">
                          <a:solidFill>
                            <a:schemeClr val="tx1"/>
                          </a:solidFill>
                          <a:effectLst/>
                        </a:rPr>
                        <a:t>consumption</a:t>
                      </a:r>
                      <a:endParaRPr lang="fr-FR"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lvl="0"/>
                      <a:r>
                        <a:rPr lang="en-US" sz="2000" dirty="0" smtClean="0"/>
                        <a:t>Gender-specific</a:t>
                      </a:r>
                      <a:endParaRPr lang="fr-FR" sz="2000" dirty="0"/>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00000"/>
                        </a:lnSpc>
                        <a:spcAft>
                          <a:spcPts val="0"/>
                        </a:spcAft>
                      </a:pPr>
                      <a:r>
                        <a:rPr lang="fr-FR" sz="2000" kern="1200" dirty="0" smtClean="0">
                          <a:solidFill>
                            <a:schemeClr val="dk1"/>
                          </a:solidFill>
                          <a:effectLst/>
                          <a:latin typeface="+mn-lt"/>
                          <a:ea typeface="+mn-ea"/>
                          <a:cs typeface="+mn-cs"/>
                        </a:rPr>
                        <a:t>Survey &amp; National </a:t>
                      </a:r>
                      <a:r>
                        <a:rPr lang="fr-FR" sz="2000" kern="1200" dirty="0" err="1" smtClean="0">
                          <a:solidFill>
                            <a:schemeClr val="dk1"/>
                          </a:solidFill>
                          <a:effectLst/>
                          <a:latin typeface="+mn-lt"/>
                          <a:ea typeface="+mn-ea"/>
                          <a:cs typeface="+mn-cs"/>
                        </a:rPr>
                        <a:t>accounts</a:t>
                      </a:r>
                      <a:endParaRPr lang="fr-FR" sz="2000" kern="1200" dirty="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 xmlns:a16="http://schemas.microsoft.com/office/drawing/2014/main" val="2923107464"/>
                  </a:ext>
                </a:extLst>
              </a:tr>
              <a:tr h="678282">
                <a:tc>
                  <a:txBody>
                    <a:bodyPr/>
                    <a:lstStyle/>
                    <a:p>
                      <a:pPr algn="just">
                        <a:lnSpc>
                          <a:spcPct val="100000"/>
                        </a:lnSpc>
                        <a:spcAft>
                          <a:spcPts val="0"/>
                        </a:spcAft>
                      </a:pPr>
                      <a:r>
                        <a:rPr lang="fr-FR" sz="2400" dirty="0" err="1" smtClean="0">
                          <a:solidFill>
                            <a:schemeClr val="tx1"/>
                          </a:solidFill>
                          <a:effectLst/>
                        </a:rPr>
                        <a:t>Other</a:t>
                      </a:r>
                      <a:r>
                        <a:rPr lang="fr-FR" sz="2400" dirty="0" smtClean="0">
                          <a:solidFill>
                            <a:schemeClr val="tx1"/>
                          </a:solidFill>
                          <a:effectLst/>
                        </a:rPr>
                        <a:t> </a:t>
                      </a:r>
                      <a:r>
                        <a:rPr lang="fr-FR" sz="2400" dirty="0" err="1" smtClean="0">
                          <a:solidFill>
                            <a:schemeClr val="tx1"/>
                          </a:solidFill>
                          <a:effectLst/>
                        </a:rPr>
                        <a:t>consumptions</a:t>
                      </a:r>
                      <a:endParaRPr lang="fr-FR"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lvl="0"/>
                      <a:r>
                        <a:rPr lang="en-US" sz="2000" dirty="0" smtClean="0"/>
                        <a:t>Gender-specific</a:t>
                      </a:r>
                      <a:endParaRPr lang="fr-FR" sz="2000" dirty="0"/>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00000"/>
                        </a:lnSpc>
                        <a:spcAft>
                          <a:spcPts val="0"/>
                        </a:spcAft>
                      </a:pPr>
                      <a:r>
                        <a:rPr lang="fr-FR" sz="2000" kern="1200" dirty="0" smtClean="0">
                          <a:solidFill>
                            <a:schemeClr val="dk1"/>
                          </a:solidFill>
                          <a:effectLst/>
                          <a:latin typeface="+mn-lt"/>
                          <a:ea typeface="+mn-ea"/>
                          <a:cs typeface="+mn-cs"/>
                        </a:rPr>
                        <a:t>Survey &amp; National </a:t>
                      </a:r>
                      <a:r>
                        <a:rPr lang="fr-FR" sz="2000" kern="1200" dirty="0" err="1" smtClean="0">
                          <a:solidFill>
                            <a:schemeClr val="dk1"/>
                          </a:solidFill>
                          <a:effectLst/>
                          <a:latin typeface="+mn-lt"/>
                          <a:ea typeface="+mn-ea"/>
                          <a:cs typeface="+mn-cs"/>
                        </a:rPr>
                        <a:t>accounts</a:t>
                      </a:r>
                      <a:endParaRPr lang="fr-FR" sz="2000" kern="1200" dirty="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 xmlns:a16="http://schemas.microsoft.com/office/drawing/2014/main" val="49682519"/>
                  </a:ext>
                </a:extLst>
              </a:tr>
              <a:tr h="588362">
                <a:tc>
                  <a:txBody>
                    <a:bodyPr/>
                    <a:lstStyle/>
                    <a:p>
                      <a:pPr algn="just">
                        <a:lnSpc>
                          <a:spcPct val="100000"/>
                        </a:lnSpc>
                        <a:spcAft>
                          <a:spcPts val="0"/>
                        </a:spcAft>
                      </a:pPr>
                      <a:r>
                        <a:rPr lang="fr-FR" sz="2400" dirty="0" err="1" smtClean="0">
                          <a:solidFill>
                            <a:schemeClr val="tx1"/>
                          </a:solidFill>
                          <a:effectLst/>
                        </a:rPr>
                        <a:t>Wage</a:t>
                      </a:r>
                      <a:r>
                        <a:rPr lang="fr-FR" sz="2400" dirty="0" smtClean="0">
                          <a:solidFill>
                            <a:schemeClr val="tx1"/>
                          </a:solidFill>
                          <a:effectLst/>
                        </a:rPr>
                        <a:t> </a:t>
                      </a:r>
                      <a:r>
                        <a:rPr lang="fr-FR" sz="2400" dirty="0" err="1" smtClean="0">
                          <a:solidFill>
                            <a:schemeClr val="tx1"/>
                          </a:solidFill>
                          <a:effectLst/>
                        </a:rPr>
                        <a:t>income</a:t>
                      </a:r>
                      <a:endParaRPr lang="fr-FR"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lvl="0"/>
                      <a:r>
                        <a:rPr lang="en-US" sz="2000" dirty="0" smtClean="0"/>
                        <a:t>Gender-specific</a:t>
                      </a:r>
                      <a:endParaRPr lang="fr-FR" sz="2000" dirty="0"/>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00000"/>
                        </a:lnSpc>
                        <a:spcAft>
                          <a:spcPts val="0"/>
                        </a:spcAft>
                      </a:pPr>
                      <a:r>
                        <a:rPr lang="fr-FR" sz="2000" kern="1200" dirty="0" smtClean="0">
                          <a:solidFill>
                            <a:schemeClr val="dk1"/>
                          </a:solidFill>
                          <a:effectLst/>
                          <a:latin typeface="+mn-lt"/>
                          <a:ea typeface="+mn-ea"/>
                          <a:cs typeface="+mn-cs"/>
                        </a:rPr>
                        <a:t>Survey &amp; National </a:t>
                      </a:r>
                      <a:r>
                        <a:rPr lang="fr-FR" sz="2000" kern="1200" dirty="0" err="1" smtClean="0">
                          <a:solidFill>
                            <a:schemeClr val="dk1"/>
                          </a:solidFill>
                          <a:effectLst/>
                          <a:latin typeface="+mn-lt"/>
                          <a:ea typeface="+mn-ea"/>
                          <a:cs typeface="+mn-cs"/>
                        </a:rPr>
                        <a:t>accounts</a:t>
                      </a:r>
                      <a:endParaRPr lang="fr-FR" sz="2000" kern="1200" dirty="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 xmlns:a16="http://schemas.microsoft.com/office/drawing/2014/main" val="524920600"/>
                  </a:ext>
                </a:extLst>
              </a:tr>
              <a:tr h="683314">
                <a:tc>
                  <a:txBody>
                    <a:bodyPr/>
                    <a:lstStyle/>
                    <a:p>
                      <a:pPr algn="just">
                        <a:lnSpc>
                          <a:spcPct val="100000"/>
                        </a:lnSpc>
                        <a:spcAft>
                          <a:spcPts val="0"/>
                        </a:spcAft>
                      </a:pPr>
                      <a:r>
                        <a:rPr lang="fr-FR" sz="2400" dirty="0" smtClean="0">
                          <a:solidFill>
                            <a:schemeClr val="tx1"/>
                          </a:solidFill>
                          <a:effectLst/>
                        </a:rPr>
                        <a:t>Self-</a:t>
                      </a:r>
                      <a:r>
                        <a:rPr lang="fr-FR" sz="2400" dirty="0" err="1" smtClean="0">
                          <a:solidFill>
                            <a:schemeClr val="tx1"/>
                          </a:solidFill>
                          <a:effectLst/>
                        </a:rPr>
                        <a:t>employment</a:t>
                      </a:r>
                      <a:r>
                        <a:rPr lang="fr-FR" sz="2400" dirty="0" smtClean="0">
                          <a:solidFill>
                            <a:schemeClr val="tx1"/>
                          </a:solidFill>
                          <a:effectLst/>
                        </a:rPr>
                        <a:t> </a:t>
                      </a:r>
                      <a:r>
                        <a:rPr lang="fr-FR" sz="2400" dirty="0" err="1" smtClean="0">
                          <a:solidFill>
                            <a:schemeClr val="tx1"/>
                          </a:solidFill>
                          <a:effectLst/>
                        </a:rPr>
                        <a:t>income</a:t>
                      </a:r>
                      <a:endParaRPr lang="fr-FR"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lvl="0"/>
                      <a:r>
                        <a:rPr lang="en-US" sz="2000" dirty="0" smtClean="0"/>
                        <a:t>Gender-specific</a:t>
                      </a:r>
                      <a:endParaRPr lang="fr-FR" sz="2000" dirty="0"/>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00000"/>
                        </a:lnSpc>
                        <a:spcAft>
                          <a:spcPts val="0"/>
                        </a:spcAft>
                      </a:pPr>
                      <a:r>
                        <a:rPr lang="fr-FR" sz="2000" kern="1200" dirty="0" smtClean="0">
                          <a:solidFill>
                            <a:schemeClr val="dk1"/>
                          </a:solidFill>
                          <a:effectLst/>
                          <a:latin typeface="+mn-lt"/>
                          <a:ea typeface="+mn-ea"/>
                          <a:cs typeface="+mn-cs"/>
                        </a:rPr>
                        <a:t>Survey &amp; National </a:t>
                      </a:r>
                      <a:r>
                        <a:rPr lang="fr-FR" sz="2000" kern="1200" dirty="0" err="1" smtClean="0">
                          <a:solidFill>
                            <a:schemeClr val="dk1"/>
                          </a:solidFill>
                          <a:effectLst/>
                          <a:latin typeface="+mn-lt"/>
                          <a:ea typeface="+mn-ea"/>
                          <a:cs typeface="+mn-cs"/>
                        </a:rPr>
                        <a:t>accounts</a:t>
                      </a:r>
                      <a:endParaRPr lang="fr-FR" sz="2000" kern="1200" dirty="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 xmlns:a16="http://schemas.microsoft.com/office/drawing/2014/main" val="2036792600"/>
                  </a:ext>
                </a:extLst>
              </a:tr>
              <a:tr h="573757">
                <a:tc>
                  <a:txBody>
                    <a:bodyPr/>
                    <a:lstStyle/>
                    <a:p>
                      <a:pPr algn="just">
                        <a:lnSpc>
                          <a:spcPct val="100000"/>
                        </a:lnSpc>
                        <a:spcAft>
                          <a:spcPts val="0"/>
                        </a:spcAft>
                      </a:pPr>
                      <a:r>
                        <a:rPr lang="fr-FR" sz="2400" dirty="0" smtClean="0">
                          <a:solidFill>
                            <a:schemeClr val="tx1"/>
                          </a:solidFill>
                          <a:effectLst/>
                        </a:rPr>
                        <a:t>Population by </a:t>
                      </a:r>
                      <a:r>
                        <a:rPr lang="fr-FR" sz="2400" dirty="0" err="1" smtClean="0">
                          <a:solidFill>
                            <a:schemeClr val="tx1"/>
                          </a:solidFill>
                          <a:effectLst/>
                        </a:rPr>
                        <a:t>age</a:t>
                      </a:r>
                      <a:endParaRPr lang="fr-FR"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lvl="0"/>
                      <a:r>
                        <a:rPr lang="en-US" sz="2000" dirty="0" smtClean="0"/>
                        <a:t>Gender-specific</a:t>
                      </a:r>
                      <a:endParaRPr lang="fr-FR" sz="2000" dirty="0"/>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50000"/>
                        </a:lnSpc>
                        <a:spcAft>
                          <a:spcPts val="0"/>
                        </a:spcAft>
                      </a:pPr>
                      <a:r>
                        <a:rPr lang="fr-FR" sz="2000" kern="1200" dirty="0" err="1" smtClean="0">
                          <a:solidFill>
                            <a:schemeClr val="dk1"/>
                          </a:solidFill>
                          <a:effectLst/>
                          <a:latin typeface="+mn-lt"/>
                          <a:ea typeface="+mn-ea"/>
                          <a:cs typeface="+mn-cs"/>
                        </a:rPr>
                        <a:t>Census</a:t>
                      </a:r>
                      <a:r>
                        <a:rPr lang="fr-FR" sz="2000" kern="1200" dirty="0" smtClean="0">
                          <a:solidFill>
                            <a:schemeClr val="dk1"/>
                          </a:solidFill>
                          <a:effectLst/>
                          <a:latin typeface="+mn-lt"/>
                          <a:ea typeface="+mn-ea"/>
                          <a:cs typeface="+mn-cs"/>
                        </a:rPr>
                        <a:t> or Survey</a:t>
                      </a:r>
                      <a:endParaRPr lang="fr-FR" sz="2000" kern="1200" dirty="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 xmlns:a16="http://schemas.microsoft.com/office/drawing/2014/main" val="785791201"/>
                  </a:ext>
                </a:extLst>
              </a:tr>
            </a:tbl>
          </a:graphicData>
        </a:graphic>
      </p:graphicFrame>
      <p:sp>
        <p:nvSpPr>
          <p:cNvPr id="3" name="ZoneTexte 2"/>
          <p:cNvSpPr txBox="1"/>
          <p:nvPr/>
        </p:nvSpPr>
        <p:spPr>
          <a:xfrm>
            <a:off x="375385" y="6356350"/>
            <a:ext cx="3349592" cy="369332"/>
          </a:xfrm>
          <a:prstGeom prst="rect">
            <a:avLst/>
          </a:prstGeom>
          <a:noFill/>
        </p:spPr>
        <p:txBody>
          <a:bodyPr wrap="square" rtlCol="0">
            <a:spAutoFit/>
          </a:bodyPr>
          <a:lstStyle/>
          <a:p>
            <a:r>
              <a:rPr lang="fr-FR" b="1" dirty="0" smtClean="0">
                <a:solidFill>
                  <a:schemeClr val="bg1"/>
                </a:solidFill>
              </a:rPr>
              <a:t>Source: CREG 2019</a:t>
            </a:r>
            <a:endParaRPr lang="fr-FR" b="1" dirty="0">
              <a:solidFill>
                <a:schemeClr val="bg1"/>
              </a:solidFill>
            </a:endParaRPr>
          </a:p>
        </p:txBody>
      </p:sp>
    </p:spTree>
    <p:extLst>
      <p:ext uri="{BB962C8B-B14F-4D97-AF65-F5344CB8AC3E}">
        <p14:creationId xmlns:p14="http://schemas.microsoft.com/office/powerpoint/2010/main" val="427077471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 xmlns:a16="http://schemas.microsoft.com/office/drawing/2014/main" id="{0A206755-E120-43CE-A38F-9D82C18ED260}"/>
              </a:ext>
            </a:extLst>
          </p:cNvPr>
          <p:cNvSpPr>
            <a:spLocks noGrp="1"/>
          </p:cNvSpPr>
          <p:nvPr>
            <p:ph type="title"/>
          </p:nvPr>
        </p:nvSpPr>
        <p:spPr>
          <a:xfrm>
            <a:off x="4955458" y="184641"/>
            <a:ext cx="4073653" cy="523282"/>
          </a:xfrm>
          <a:ln>
            <a:noFill/>
          </a:ln>
        </p:spPr>
        <p:txBody>
          <a:bodyPr>
            <a:noAutofit/>
          </a:bodyPr>
          <a:lstStyle/>
          <a:p>
            <a:r>
              <a:rPr lang="fr-FR" sz="3200" b="1" dirty="0">
                <a:solidFill>
                  <a:schemeClr val="bg1"/>
                </a:solidFill>
              </a:rPr>
              <a:t>Components of Dimension </a:t>
            </a:r>
            <a:r>
              <a:rPr lang="fr-FR" sz="3200" b="1" dirty="0" smtClean="0">
                <a:solidFill>
                  <a:schemeClr val="bg1"/>
                </a:solidFill>
              </a:rPr>
              <a:t>2</a:t>
            </a:r>
            <a:endParaRPr lang="fr-FR" sz="3200" b="1" dirty="0">
              <a:solidFill>
                <a:schemeClr val="bg1"/>
              </a:solidFill>
            </a:endParaRPr>
          </a:p>
        </p:txBody>
      </p:sp>
      <p:sp>
        <p:nvSpPr>
          <p:cNvPr id="2" name="Espace réservé du numéro de diapositive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89FDD5D3-9CF2-4958-834A-20B08AF0C281}" type="slidenum">
              <a:rPr lang="fr-FR" sz="2000">
                <a:solidFill>
                  <a:schemeClr val="bg1"/>
                </a:solidFill>
              </a:rPr>
              <a:pPr/>
              <a:t>14</a:t>
            </a:fld>
            <a:endParaRPr lang="fr-FR" sz="2000">
              <a:solidFill>
                <a:schemeClr val="bg1"/>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1899237913"/>
              </p:ext>
            </p:extLst>
          </p:nvPr>
        </p:nvGraphicFramePr>
        <p:xfrm>
          <a:off x="0" y="979265"/>
          <a:ext cx="9144000" cy="6206728"/>
        </p:xfrm>
        <a:graphic>
          <a:graphicData uri="http://schemas.openxmlformats.org/drawingml/2006/table">
            <a:tbl>
              <a:tblPr firstRow="1" firstCol="1" bandRow="1">
                <a:tableStyleId>{5C22544A-7EE6-4342-B048-85BDC9FD1C3A}</a:tableStyleId>
              </a:tblPr>
              <a:tblGrid>
                <a:gridCol w="2079523">
                  <a:extLst>
                    <a:ext uri="{9D8B030D-6E8A-4147-A177-3AD203B41FA5}">
                      <a16:colId xmlns="" xmlns:a16="http://schemas.microsoft.com/office/drawing/2014/main" val="3370125927"/>
                    </a:ext>
                  </a:extLst>
                </a:gridCol>
                <a:gridCol w="3612870">
                  <a:extLst>
                    <a:ext uri="{9D8B030D-6E8A-4147-A177-3AD203B41FA5}">
                      <a16:colId xmlns="" xmlns:a16="http://schemas.microsoft.com/office/drawing/2014/main" val="923314126"/>
                    </a:ext>
                  </a:extLst>
                </a:gridCol>
                <a:gridCol w="1461682">
                  <a:extLst>
                    <a:ext uri="{9D8B030D-6E8A-4147-A177-3AD203B41FA5}">
                      <a16:colId xmlns="" xmlns:a16="http://schemas.microsoft.com/office/drawing/2014/main" val="2714991696"/>
                    </a:ext>
                  </a:extLst>
                </a:gridCol>
                <a:gridCol w="1989925"/>
              </a:tblGrid>
              <a:tr h="584257">
                <a:tc>
                  <a:txBody>
                    <a:bodyPr/>
                    <a:lstStyle/>
                    <a:p>
                      <a:pPr algn="just">
                        <a:lnSpc>
                          <a:spcPct val="100000"/>
                        </a:lnSpc>
                        <a:spcAft>
                          <a:spcPts val="0"/>
                        </a:spcAft>
                      </a:pPr>
                      <a:r>
                        <a:rPr lang="fr-FR" sz="2000" b="1" kern="1200" dirty="0" err="1" smtClean="0">
                          <a:solidFill>
                            <a:schemeClr val="lt1"/>
                          </a:solidFill>
                          <a:effectLst/>
                          <a:latin typeface="+mn-lt"/>
                          <a:ea typeface="+mn-ea"/>
                          <a:cs typeface="+mn-cs"/>
                        </a:rPr>
                        <a:t>Sub</a:t>
                      </a:r>
                      <a:r>
                        <a:rPr lang="fr-FR" sz="2000" b="1" kern="1200" dirty="0" smtClean="0">
                          <a:solidFill>
                            <a:schemeClr val="lt1"/>
                          </a:solidFill>
                          <a:effectLst/>
                          <a:latin typeface="+mn-lt"/>
                          <a:ea typeface="+mn-ea"/>
                          <a:cs typeface="+mn-cs"/>
                        </a:rPr>
                        <a:t> dimensions</a:t>
                      </a:r>
                      <a:endParaRPr lang="fr-FR" sz="2000" b="1" kern="1200" dirty="0">
                        <a:solidFill>
                          <a:schemeClr val="lt1"/>
                        </a:solidFill>
                        <a:effectLst/>
                        <a:latin typeface="+mn-lt"/>
                        <a:ea typeface="+mn-ea"/>
                        <a:cs typeface="+mn-cs"/>
                      </a:endParaRPr>
                    </a:p>
                  </a:txBody>
                  <a:tcPr marL="36755" marR="36755" marT="0" marB="0" anchor="ctr">
                    <a:lnB w="12700" cap="flat" cmpd="sng" algn="ctr">
                      <a:solidFill>
                        <a:srgbClr val="0070C0"/>
                      </a:solidFill>
                      <a:prstDash val="solid"/>
                      <a:round/>
                      <a:headEnd type="none" w="med" len="med"/>
                      <a:tailEnd type="none" w="med" len="med"/>
                    </a:lnB>
                  </a:tcPr>
                </a:tc>
                <a:tc>
                  <a:txBody>
                    <a:bodyPr/>
                    <a:lstStyle/>
                    <a:p>
                      <a:pPr algn="just">
                        <a:lnSpc>
                          <a:spcPct val="100000"/>
                        </a:lnSpc>
                        <a:spcAft>
                          <a:spcPts val="0"/>
                        </a:spcAft>
                      </a:pPr>
                      <a:r>
                        <a:rPr lang="fr-FR" sz="2000" dirty="0" err="1" smtClean="0">
                          <a:effectLst/>
                        </a:rPr>
                        <a:t>Indicators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6755" marR="36755" marT="0" marB="0" anchor="ctr">
                    <a:lnB w="12700" cap="flat" cmpd="sng" algn="ctr">
                      <a:solidFill>
                        <a:srgbClr val="0070C0"/>
                      </a:solidFill>
                      <a:prstDash val="solid"/>
                      <a:round/>
                      <a:headEnd type="none" w="med" len="med"/>
                      <a:tailEnd type="none" w="med" len="med"/>
                    </a:lnB>
                  </a:tcPr>
                </a:tc>
                <a:tc>
                  <a:txBody>
                    <a:bodyPr/>
                    <a:lstStyle/>
                    <a:p>
                      <a:pPr algn="just">
                        <a:lnSpc>
                          <a:spcPct val="100000"/>
                        </a:lnSpc>
                        <a:spcAft>
                          <a:spcPts val="0"/>
                        </a:spcAft>
                      </a:pPr>
                      <a:r>
                        <a:rPr lang="fr-FR" sz="2000" b="1" kern="1200" dirty="0" smtClean="0">
                          <a:solidFill>
                            <a:schemeClr val="lt1"/>
                          </a:solidFill>
                          <a:effectLst/>
                          <a:latin typeface="+mn-lt"/>
                          <a:ea typeface="+mn-ea"/>
                          <a:cs typeface="+mn-cs"/>
                        </a:rPr>
                        <a:t>Types</a:t>
                      </a:r>
                      <a:endParaRPr lang="fr-FR" sz="2000" b="1" kern="1200" dirty="0">
                        <a:solidFill>
                          <a:schemeClr val="lt1"/>
                        </a:solidFill>
                        <a:effectLst/>
                        <a:latin typeface="+mn-lt"/>
                        <a:ea typeface="+mn-ea"/>
                        <a:cs typeface="+mn-cs"/>
                      </a:endParaRPr>
                    </a:p>
                  </a:txBody>
                  <a:tcPr marL="36755" marR="36755" marT="0" marB="0" anchor="ctr">
                    <a:lnB w="12700" cap="flat" cmpd="sng" algn="ctr">
                      <a:solidFill>
                        <a:srgbClr val="0070C0"/>
                      </a:solidFill>
                      <a:prstDash val="solid"/>
                      <a:round/>
                      <a:headEnd type="none" w="med" len="med"/>
                      <a:tailEnd type="none" w="med" len="med"/>
                    </a:lnB>
                  </a:tcPr>
                </a:tc>
                <a:tc>
                  <a:txBody>
                    <a:bodyPr/>
                    <a:lstStyle/>
                    <a:p>
                      <a:pPr algn="just">
                        <a:lnSpc>
                          <a:spcPct val="100000"/>
                        </a:lnSpc>
                        <a:spcAft>
                          <a:spcPts val="0"/>
                        </a:spcAft>
                      </a:pPr>
                      <a:r>
                        <a:rPr lang="fr-FR" sz="2000" b="1" kern="1200" dirty="0" smtClean="0">
                          <a:solidFill>
                            <a:schemeClr val="lt1"/>
                          </a:solidFill>
                          <a:effectLst/>
                          <a:latin typeface="+mn-lt"/>
                          <a:ea typeface="+mn-ea"/>
                          <a:cs typeface="+mn-cs"/>
                        </a:rPr>
                        <a:t>Sources</a:t>
                      </a:r>
                      <a:endParaRPr lang="fr-FR" sz="2000" b="1" kern="1200" dirty="0">
                        <a:solidFill>
                          <a:schemeClr val="lt1"/>
                        </a:solidFill>
                        <a:effectLst/>
                        <a:latin typeface="+mn-lt"/>
                        <a:ea typeface="+mn-ea"/>
                        <a:cs typeface="+mn-cs"/>
                      </a:endParaRPr>
                    </a:p>
                  </a:txBody>
                  <a:tcPr marL="36755" marR="36755" marT="0" marB="0" anchor="ctr">
                    <a:lnB w="12700" cap="flat" cmpd="sng" algn="ctr">
                      <a:solidFill>
                        <a:srgbClr val="0070C0"/>
                      </a:solidFill>
                      <a:prstDash val="solid"/>
                      <a:round/>
                      <a:headEnd type="none" w="med" len="med"/>
                      <a:tailEnd type="none" w="med" len="med"/>
                    </a:lnB>
                  </a:tcPr>
                </a:tc>
                <a:extLst>
                  <a:ext uri="{0D108BD9-81ED-4DB2-BD59-A6C34878D82A}">
                    <a16:rowId xmlns="" xmlns:a16="http://schemas.microsoft.com/office/drawing/2014/main" val="108043261"/>
                  </a:ext>
                </a:extLst>
              </a:tr>
              <a:tr h="233703">
                <a:tc rowSpan="2">
                  <a:txBody>
                    <a:bodyPr/>
                    <a:lstStyle/>
                    <a:p>
                      <a:pPr marL="0" algn="just" defTabSz="457200" rtl="0" eaLnBrk="1" latinLnBrk="0" hangingPunct="1">
                        <a:lnSpc>
                          <a:spcPct val="100000"/>
                        </a:lnSpc>
                        <a:spcAft>
                          <a:spcPts val="0"/>
                        </a:spcAft>
                      </a:pPr>
                      <a:r>
                        <a:rPr lang="fr-FR" sz="2000" b="1" kern="1200" dirty="0" smtClean="0">
                          <a:solidFill>
                            <a:schemeClr val="tx1"/>
                          </a:solidFill>
                          <a:effectLst/>
                          <a:latin typeface="+mn-lt"/>
                          <a:ea typeface="+mn-ea"/>
                          <a:cs typeface="+mn-cs"/>
                        </a:rPr>
                        <a:t>Civic engagement and </a:t>
                      </a:r>
                      <a:r>
                        <a:rPr lang="fr-FR" sz="2000" b="1" kern="1200" dirty="0" err="1" smtClean="0">
                          <a:solidFill>
                            <a:schemeClr val="tx1"/>
                          </a:solidFill>
                          <a:effectLst/>
                          <a:latin typeface="+mn-lt"/>
                          <a:ea typeface="+mn-ea"/>
                          <a:cs typeface="+mn-cs"/>
                        </a:rPr>
                        <a:t>governance</a:t>
                      </a:r>
                      <a:r>
                        <a:rPr lang="fr-FR" sz="2000" b="1" kern="1200" dirty="0" smtClean="0">
                          <a:solidFill>
                            <a:schemeClr val="tx1"/>
                          </a:solidFill>
                          <a:effectLst/>
                          <a:latin typeface="+mn-lt"/>
                          <a:ea typeface="+mn-ea"/>
                          <a:cs typeface="+mn-cs"/>
                        </a:rPr>
                        <a:t> </a:t>
                      </a:r>
                      <a:endParaRPr lang="fr-FR" sz="2000" b="1" kern="1200" dirty="0">
                        <a:solidFill>
                          <a:schemeClr val="tx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gn="just">
                        <a:lnSpc>
                          <a:spcPct val="100000"/>
                        </a:lnSpc>
                        <a:spcAft>
                          <a:spcPts val="0"/>
                        </a:spcAft>
                      </a:pPr>
                      <a:r>
                        <a:rPr lang="fr-FR" sz="1600" dirty="0" smtClean="0">
                          <a:effectLst/>
                        </a:rPr>
                        <a:t>Electoral participation</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nSpc>
                          <a:spcPct val="100000"/>
                        </a:lnSpc>
                        <a:spcAft>
                          <a:spcPts val="0"/>
                        </a:spcAft>
                      </a:pPr>
                      <a:r>
                        <a:rPr lang="fr-FR" sz="1600" kern="1200" dirty="0" err="1" smtClean="0">
                          <a:solidFill>
                            <a:schemeClr val="dk1"/>
                          </a:solidFill>
                          <a:effectLst/>
                          <a:latin typeface="+mn-lt"/>
                          <a:ea typeface="+mn-ea"/>
                          <a:cs typeface="+mn-cs"/>
                        </a:rPr>
                        <a:t>Gender-specific</a:t>
                      </a:r>
                      <a:endParaRPr lang="fr-FR" sz="1600" kern="1200" dirty="0" smtClean="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nSpc>
                          <a:spcPct val="100000"/>
                        </a:lnSpc>
                        <a:spcAft>
                          <a:spcPts val="0"/>
                        </a:spcAft>
                      </a:pPr>
                      <a:r>
                        <a:rPr lang="fr-FR" sz="1600" kern="1200" dirty="0" smtClean="0">
                          <a:solidFill>
                            <a:schemeClr val="dk1"/>
                          </a:solidFill>
                          <a:effectLst/>
                          <a:latin typeface="+mn-lt"/>
                          <a:ea typeface="+mn-ea"/>
                          <a:cs typeface="+mn-cs"/>
                        </a:rPr>
                        <a:t>Electoral commission</a:t>
                      </a:r>
                      <a:endParaRPr lang="fr-FR" sz="1600" kern="1200" dirty="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extLst>
                  <a:ext uri="{0D108BD9-81ED-4DB2-BD59-A6C34878D82A}">
                    <a16:rowId xmlns="" xmlns:a16="http://schemas.microsoft.com/office/drawing/2014/main" val="2579141833"/>
                  </a:ext>
                </a:extLst>
              </a:tr>
              <a:tr h="598787">
                <a:tc vMerge="1">
                  <a:txBody>
                    <a:bodyPr/>
                    <a:lstStyle/>
                    <a:p>
                      <a:endParaRPr lang="fr-FR"/>
                    </a:p>
                  </a:txBody>
                  <a:tcPr/>
                </a:tc>
                <a:tc>
                  <a:txBody>
                    <a:bodyPr/>
                    <a:lstStyle/>
                    <a:p>
                      <a:pPr algn="just">
                        <a:lnSpc>
                          <a:spcPct val="100000"/>
                        </a:lnSpc>
                        <a:spcAft>
                          <a:spcPts val="0"/>
                        </a:spcAft>
                      </a:pPr>
                      <a:r>
                        <a:rPr lang="en-US" sz="1600" dirty="0" smtClean="0">
                          <a:effectLst/>
                        </a:rPr>
                        <a:t>Stakeholder participation in the development of laws and regulations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nSpc>
                          <a:spcPct val="100000"/>
                        </a:lnSpc>
                        <a:spcAft>
                          <a:spcPts val="0"/>
                        </a:spcAft>
                      </a:pPr>
                      <a:r>
                        <a:rPr lang="fr-FR" sz="1600" kern="1200" dirty="0" smtClean="0">
                          <a:solidFill>
                            <a:schemeClr val="dk1"/>
                          </a:solidFill>
                          <a:effectLst/>
                          <a:latin typeface="+mn-lt"/>
                          <a:ea typeface="+mn-ea"/>
                          <a:cs typeface="+mn-cs"/>
                        </a:rPr>
                        <a:t>Non-</a:t>
                      </a:r>
                      <a:r>
                        <a:rPr lang="fr-FR" sz="1600" kern="1200" dirty="0" err="1" smtClean="0">
                          <a:solidFill>
                            <a:schemeClr val="dk1"/>
                          </a:solidFill>
                          <a:effectLst/>
                          <a:latin typeface="+mn-lt"/>
                          <a:ea typeface="+mn-ea"/>
                          <a:cs typeface="+mn-cs"/>
                        </a:rPr>
                        <a:t>diff</a:t>
                      </a:r>
                      <a:r>
                        <a:rPr lang="fr-FR" sz="1600" kern="1200" dirty="0" smtClean="0">
                          <a:solidFill>
                            <a:schemeClr val="dk1"/>
                          </a:solidFill>
                          <a:effectLst/>
                          <a:latin typeface="+mn-lt"/>
                          <a:ea typeface="+mn-ea"/>
                          <a:cs typeface="+mn-cs"/>
                        </a:rPr>
                        <a:t>.</a:t>
                      </a:r>
                      <a:endParaRPr lang="fr-FR" sz="1600" kern="1200" dirty="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gn="just">
                        <a:lnSpc>
                          <a:spcPct val="100000"/>
                        </a:lnSpc>
                        <a:spcAft>
                          <a:spcPts val="0"/>
                        </a:spcAft>
                      </a:pPr>
                      <a:r>
                        <a:rPr lang="fr-FR" sz="1600" kern="1200" dirty="0" smtClean="0">
                          <a:solidFill>
                            <a:schemeClr val="dk1"/>
                          </a:solidFill>
                          <a:effectLst/>
                          <a:latin typeface="+mn-lt"/>
                          <a:ea typeface="+mn-ea"/>
                          <a:cs typeface="+mn-cs"/>
                        </a:rPr>
                        <a:t>WDI</a:t>
                      </a:r>
                      <a:endParaRPr lang="fr-FR" sz="1600" kern="1200" dirty="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extLst>
                  <a:ext uri="{0D108BD9-81ED-4DB2-BD59-A6C34878D82A}">
                    <a16:rowId xmlns="" xmlns:a16="http://schemas.microsoft.com/office/drawing/2014/main" val="2923107464"/>
                  </a:ext>
                </a:extLst>
              </a:tr>
              <a:tr h="562214">
                <a:tc>
                  <a:txBody>
                    <a:bodyPr/>
                    <a:lstStyle/>
                    <a:p>
                      <a:pPr algn="just">
                        <a:lnSpc>
                          <a:spcPct val="100000"/>
                        </a:lnSpc>
                        <a:spcAft>
                          <a:spcPts val="0"/>
                        </a:spcAft>
                      </a:pPr>
                      <a:r>
                        <a:rPr lang="fr-FR" sz="2000" b="1" kern="1200" dirty="0" smtClean="0">
                          <a:solidFill>
                            <a:schemeClr val="tx1"/>
                          </a:solidFill>
                          <a:effectLst/>
                          <a:latin typeface="+mn-lt"/>
                          <a:ea typeface="+mn-ea"/>
                          <a:cs typeface="+mn-cs"/>
                        </a:rPr>
                        <a:t>Social network </a:t>
                      </a:r>
                      <a:endParaRPr lang="fr-FR" sz="2000" b="1" kern="1200" dirty="0">
                        <a:solidFill>
                          <a:schemeClr val="tx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gn="just">
                        <a:lnSpc>
                          <a:spcPct val="100000"/>
                        </a:lnSpc>
                        <a:spcAft>
                          <a:spcPts val="0"/>
                        </a:spcAft>
                      </a:pPr>
                      <a:r>
                        <a:rPr lang="en-US" sz="1600" dirty="0" smtClean="0">
                          <a:effectLst/>
                        </a:rPr>
                        <a:t>Quality of the social network</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lvl="0"/>
                      <a:r>
                        <a:rPr lang="en-US" sz="1600" dirty="0" smtClean="0"/>
                        <a:t>Gender-specific</a:t>
                      </a:r>
                      <a:endParaRPr lang="fr-FR" sz="1600" dirty="0"/>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gn="just">
                        <a:lnSpc>
                          <a:spcPct val="100000"/>
                        </a:lnSpc>
                        <a:spcAft>
                          <a:spcPts val="0"/>
                        </a:spcAft>
                      </a:pPr>
                      <a:r>
                        <a:rPr lang="fr-FR" sz="1600" kern="1200" dirty="0" smtClean="0">
                          <a:solidFill>
                            <a:schemeClr val="dk1"/>
                          </a:solidFill>
                          <a:effectLst/>
                          <a:latin typeface="+mn-lt"/>
                          <a:ea typeface="+mn-ea"/>
                          <a:cs typeface="+mn-cs"/>
                        </a:rPr>
                        <a:t>Survey</a:t>
                      </a:r>
                      <a:endParaRPr lang="fr-FR" sz="1600" kern="1200" dirty="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extLst>
                  <a:ext uri="{0D108BD9-81ED-4DB2-BD59-A6C34878D82A}">
                    <a16:rowId xmlns="" xmlns:a16="http://schemas.microsoft.com/office/drawing/2014/main" val="49682519"/>
                  </a:ext>
                </a:extLst>
              </a:tr>
              <a:tr h="343719">
                <a:tc rowSpan="2">
                  <a:txBody>
                    <a:bodyPr/>
                    <a:lstStyle/>
                    <a:p>
                      <a:pPr algn="just">
                        <a:lnSpc>
                          <a:spcPct val="100000"/>
                        </a:lnSpc>
                        <a:spcAft>
                          <a:spcPts val="0"/>
                        </a:spcAft>
                      </a:pPr>
                      <a:r>
                        <a:rPr lang="fr-FR" sz="2000" b="1" kern="1200" dirty="0" err="1" smtClean="0">
                          <a:solidFill>
                            <a:schemeClr val="tx1"/>
                          </a:solidFill>
                          <a:effectLst/>
                          <a:latin typeface="+mn-lt"/>
                          <a:ea typeface="+mn-ea"/>
                          <a:cs typeface="+mn-cs"/>
                        </a:rPr>
                        <a:t>Environment</a:t>
                      </a:r>
                      <a:endParaRPr lang="fr-FR" sz="2000" b="1" kern="1200" dirty="0">
                        <a:solidFill>
                          <a:schemeClr val="tx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gn="just">
                        <a:lnSpc>
                          <a:spcPct val="100000"/>
                        </a:lnSpc>
                        <a:spcAft>
                          <a:spcPts val="0"/>
                        </a:spcAft>
                      </a:pPr>
                      <a:r>
                        <a:rPr lang="fr-FR" sz="1600" dirty="0" smtClean="0">
                          <a:effectLst/>
                        </a:rPr>
                        <a:t>Air Pollution</a:t>
                      </a:r>
                      <a:endParaRPr lang="fr-FR" sz="1600" kern="1200" dirty="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nSpc>
                          <a:spcPct val="100000"/>
                        </a:lnSpc>
                        <a:spcAft>
                          <a:spcPts val="0"/>
                        </a:spcAft>
                      </a:pPr>
                      <a:r>
                        <a:rPr lang="fr-FR" sz="1600" kern="1200" dirty="0" smtClean="0">
                          <a:solidFill>
                            <a:schemeClr val="dk1"/>
                          </a:solidFill>
                          <a:effectLst/>
                          <a:latin typeface="+mn-lt"/>
                          <a:ea typeface="+mn-ea"/>
                          <a:cs typeface="+mn-cs"/>
                        </a:rPr>
                        <a:t>Non-</a:t>
                      </a:r>
                      <a:r>
                        <a:rPr lang="fr-FR" sz="1600" kern="1200" dirty="0" err="1" smtClean="0">
                          <a:solidFill>
                            <a:schemeClr val="dk1"/>
                          </a:solidFill>
                          <a:effectLst/>
                          <a:latin typeface="+mn-lt"/>
                          <a:ea typeface="+mn-ea"/>
                          <a:cs typeface="+mn-cs"/>
                        </a:rPr>
                        <a:t>diff</a:t>
                      </a:r>
                      <a:r>
                        <a:rPr lang="fr-FR" sz="1600" kern="1200" dirty="0" smtClean="0">
                          <a:solidFill>
                            <a:schemeClr val="dk1"/>
                          </a:solidFill>
                          <a:effectLst/>
                          <a:latin typeface="+mn-lt"/>
                          <a:ea typeface="+mn-ea"/>
                          <a:cs typeface="+mn-cs"/>
                        </a:rPr>
                        <a:t>.</a:t>
                      </a:r>
                      <a:endParaRPr lang="fr-FR" sz="1600" kern="1200" dirty="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nSpc>
                          <a:spcPct val="100000"/>
                        </a:lnSpc>
                        <a:spcAft>
                          <a:spcPts val="0"/>
                        </a:spcAft>
                      </a:pPr>
                      <a:r>
                        <a:rPr lang="en-US" sz="1600" kern="1200" dirty="0" smtClean="0">
                          <a:solidFill>
                            <a:schemeClr val="dk1"/>
                          </a:solidFill>
                          <a:effectLst/>
                          <a:latin typeface="+mn-lt"/>
                          <a:ea typeface="+mn-ea"/>
                          <a:cs typeface="+mn-cs"/>
                        </a:rPr>
                        <a:t>Atmospheric Survey Center</a:t>
                      </a:r>
                      <a:endParaRPr lang="fr-FR" sz="1600" kern="1200" dirty="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extLst>
                  <a:ext uri="{0D108BD9-81ED-4DB2-BD59-A6C34878D82A}">
                    <a16:rowId xmlns="" xmlns:a16="http://schemas.microsoft.com/office/drawing/2014/main" val="524920600"/>
                  </a:ext>
                </a:extLst>
              </a:tr>
              <a:tr h="399191">
                <a:tc vMerge="1">
                  <a:txBody>
                    <a:bodyPr/>
                    <a:lstStyle/>
                    <a:p>
                      <a:endParaRPr lang="fr-FR"/>
                    </a:p>
                  </a:txBody>
                  <a:tcPr/>
                </a:tc>
                <a:tc>
                  <a:txBody>
                    <a:bodyPr/>
                    <a:lstStyle/>
                    <a:p>
                      <a:pPr algn="just">
                        <a:lnSpc>
                          <a:spcPct val="100000"/>
                        </a:lnSpc>
                        <a:spcAft>
                          <a:spcPts val="0"/>
                        </a:spcAft>
                      </a:pPr>
                      <a:r>
                        <a:rPr lang="fr-FR" sz="1600" dirty="0" err="1" smtClean="0">
                          <a:effectLst/>
                        </a:rPr>
                        <a:t>Quality</a:t>
                      </a:r>
                      <a:r>
                        <a:rPr lang="fr-FR" sz="1600" dirty="0" smtClean="0">
                          <a:effectLst/>
                        </a:rPr>
                        <a:t> of water</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nSpc>
                          <a:spcPct val="100000"/>
                        </a:lnSpc>
                        <a:spcAft>
                          <a:spcPts val="0"/>
                        </a:spcAft>
                      </a:pPr>
                      <a:r>
                        <a:rPr lang="fr-FR" sz="1600" kern="1200" dirty="0" err="1" smtClean="0">
                          <a:solidFill>
                            <a:schemeClr val="dk1"/>
                          </a:solidFill>
                          <a:effectLst/>
                          <a:latin typeface="+mn-lt"/>
                          <a:ea typeface="+mn-ea"/>
                          <a:cs typeface="+mn-cs"/>
                        </a:rPr>
                        <a:t>Gender-specific</a:t>
                      </a:r>
                      <a:endParaRPr lang="fr-FR" sz="1600" kern="1200" dirty="0" smtClean="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fr-FR" sz="1600" kern="1200" dirty="0" smtClean="0">
                          <a:solidFill>
                            <a:schemeClr val="dk1"/>
                          </a:solidFill>
                          <a:effectLst/>
                          <a:latin typeface="+mn-lt"/>
                          <a:ea typeface="+mn-ea"/>
                          <a:cs typeface="+mn-cs"/>
                        </a:rPr>
                        <a:t>Survey</a:t>
                      </a: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extLst>
                  <a:ext uri="{0D108BD9-81ED-4DB2-BD59-A6C34878D82A}">
                    <a16:rowId xmlns="" xmlns:a16="http://schemas.microsoft.com/office/drawing/2014/main" val="2036792600"/>
                  </a:ext>
                </a:extLst>
              </a:tr>
              <a:tr h="233703">
                <a:tc rowSpan="3">
                  <a:txBody>
                    <a:bodyPr/>
                    <a:lstStyle/>
                    <a:p>
                      <a:pPr algn="just">
                        <a:lnSpc>
                          <a:spcPct val="100000"/>
                        </a:lnSpc>
                        <a:spcAft>
                          <a:spcPts val="0"/>
                        </a:spcAft>
                      </a:pPr>
                      <a:r>
                        <a:rPr lang="fr-FR" sz="2000" b="1" kern="1200" dirty="0" err="1" smtClean="0">
                          <a:solidFill>
                            <a:schemeClr val="tx1"/>
                          </a:solidFill>
                          <a:effectLst/>
                          <a:latin typeface="+mn-lt"/>
                          <a:ea typeface="+mn-ea"/>
                          <a:cs typeface="+mn-cs"/>
                        </a:rPr>
                        <a:t>Housing</a:t>
                      </a:r>
                      <a:r>
                        <a:rPr lang="fr-FR" sz="2000" b="1" kern="1200" dirty="0" smtClean="0">
                          <a:solidFill>
                            <a:schemeClr val="tx1"/>
                          </a:solidFill>
                          <a:effectLst/>
                          <a:latin typeface="+mn-lt"/>
                          <a:ea typeface="+mn-ea"/>
                          <a:cs typeface="+mn-cs"/>
                        </a:rPr>
                        <a:t> conditions </a:t>
                      </a:r>
                      <a:endParaRPr lang="fr-FR" sz="2000" b="1" kern="1200" dirty="0">
                        <a:solidFill>
                          <a:schemeClr val="tx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gn="just">
                        <a:lnSpc>
                          <a:spcPct val="100000"/>
                        </a:lnSpc>
                        <a:spcAft>
                          <a:spcPts val="0"/>
                        </a:spcAft>
                      </a:pPr>
                      <a:r>
                        <a:rPr lang="en-US" sz="1600" dirty="0" smtClean="0">
                          <a:effectLst/>
                        </a:rPr>
                        <a:t>Number of rooms per person</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nSpc>
                          <a:spcPct val="100000"/>
                        </a:lnSpc>
                        <a:spcAft>
                          <a:spcPts val="0"/>
                        </a:spcAft>
                      </a:pPr>
                      <a:r>
                        <a:rPr lang="fr-FR" sz="1600" kern="1200" dirty="0" err="1" smtClean="0">
                          <a:solidFill>
                            <a:schemeClr val="dk1"/>
                          </a:solidFill>
                          <a:effectLst/>
                          <a:latin typeface="+mn-lt"/>
                          <a:ea typeface="+mn-ea"/>
                          <a:cs typeface="+mn-cs"/>
                        </a:rPr>
                        <a:t>Gender-specific</a:t>
                      </a:r>
                      <a:endParaRPr lang="fr-FR" sz="1600" kern="1200" dirty="0" smtClean="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fr-FR" sz="1600" kern="1200" dirty="0" smtClean="0">
                          <a:solidFill>
                            <a:schemeClr val="dk1"/>
                          </a:solidFill>
                          <a:effectLst/>
                          <a:latin typeface="+mn-lt"/>
                          <a:ea typeface="+mn-ea"/>
                          <a:cs typeface="+mn-cs"/>
                        </a:rPr>
                        <a:t>Survey</a:t>
                      </a: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extLst>
                  <a:ext uri="{0D108BD9-81ED-4DB2-BD59-A6C34878D82A}">
                    <a16:rowId xmlns="" xmlns:a16="http://schemas.microsoft.com/office/drawing/2014/main" val="785791201"/>
                  </a:ext>
                </a:extLst>
              </a:tr>
              <a:tr h="233703">
                <a:tc vMerge="1">
                  <a:txBody>
                    <a:bodyPr/>
                    <a:lstStyle/>
                    <a:p>
                      <a:endParaRPr lang="fr-FR"/>
                    </a:p>
                  </a:txBody>
                  <a:tcPr/>
                </a:tc>
                <a:tc>
                  <a:txBody>
                    <a:bodyPr/>
                    <a:lstStyle/>
                    <a:p>
                      <a:pPr algn="just">
                        <a:lnSpc>
                          <a:spcPct val="100000"/>
                        </a:lnSpc>
                        <a:spcAft>
                          <a:spcPts val="0"/>
                        </a:spcAft>
                      </a:pPr>
                      <a:r>
                        <a:rPr lang="en-US" sz="1600" dirty="0" smtClean="0">
                          <a:effectLst/>
                        </a:rPr>
                        <a:t>Access to basic sanitation facilities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nSpc>
                          <a:spcPct val="100000"/>
                        </a:lnSpc>
                        <a:spcAft>
                          <a:spcPts val="0"/>
                        </a:spcAft>
                      </a:pPr>
                      <a:r>
                        <a:rPr lang="fr-FR" sz="1600" kern="1200" dirty="0" err="1" smtClean="0">
                          <a:solidFill>
                            <a:schemeClr val="dk1"/>
                          </a:solidFill>
                          <a:effectLst/>
                          <a:latin typeface="+mn-lt"/>
                          <a:ea typeface="+mn-ea"/>
                          <a:cs typeface="+mn-cs"/>
                        </a:rPr>
                        <a:t>Gender-specific</a:t>
                      </a:r>
                      <a:endParaRPr lang="fr-FR" sz="1600" kern="1200" dirty="0" smtClean="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fr-FR" sz="1600" kern="1200" dirty="0" smtClean="0">
                          <a:solidFill>
                            <a:schemeClr val="dk1"/>
                          </a:solidFill>
                          <a:effectLst/>
                          <a:latin typeface="+mn-lt"/>
                          <a:ea typeface="+mn-ea"/>
                          <a:cs typeface="+mn-cs"/>
                        </a:rPr>
                        <a:t>Survey</a:t>
                      </a: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extLst>
                  <a:ext uri="{0D108BD9-81ED-4DB2-BD59-A6C34878D82A}">
                    <a16:rowId xmlns="" xmlns:a16="http://schemas.microsoft.com/office/drawing/2014/main" val="3671712814"/>
                  </a:ext>
                </a:extLst>
              </a:tr>
              <a:tr h="343719">
                <a:tc vMerge="1">
                  <a:txBody>
                    <a:bodyPr/>
                    <a:lstStyle/>
                    <a:p>
                      <a:endParaRPr lang="fr-FR" dirty="0"/>
                    </a:p>
                  </a:txBody>
                  <a:tcPr/>
                </a:tc>
                <a:tc>
                  <a:txBody>
                    <a:bodyPr/>
                    <a:lstStyle/>
                    <a:p>
                      <a:pPr algn="just">
                        <a:lnSpc>
                          <a:spcPct val="100000"/>
                        </a:lnSpc>
                        <a:spcAft>
                          <a:spcPts val="0"/>
                        </a:spcAft>
                      </a:pPr>
                      <a:r>
                        <a:rPr lang="fr-FR" sz="1600" dirty="0" err="1" smtClean="0">
                          <a:effectLst/>
                        </a:rPr>
                        <a:t>Cost</a:t>
                      </a:r>
                      <a:r>
                        <a:rPr lang="fr-FR" sz="1600" dirty="0" smtClean="0">
                          <a:effectLst/>
                        </a:rPr>
                        <a:t> of </a:t>
                      </a:r>
                      <a:r>
                        <a:rPr lang="fr-FR" sz="1600" dirty="0" err="1" smtClean="0">
                          <a:effectLst/>
                        </a:rPr>
                        <a:t>housing</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nSpc>
                          <a:spcPct val="100000"/>
                        </a:lnSpc>
                        <a:spcAft>
                          <a:spcPts val="0"/>
                        </a:spcAft>
                      </a:pPr>
                      <a:r>
                        <a:rPr lang="fr-FR" sz="1600" kern="1200" dirty="0" err="1" smtClean="0">
                          <a:solidFill>
                            <a:schemeClr val="dk1"/>
                          </a:solidFill>
                          <a:effectLst/>
                          <a:latin typeface="+mn-lt"/>
                          <a:ea typeface="+mn-ea"/>
                          <a:cs typeface="+mn-cs"/>
                        </a:rPr>
                        <a:t>Gender-specific</a:t>
                      </a:r>
                      <a:endParaRPr lang="fr-FR" sz="1600" kern="1200" dirty="0" smtClean="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fr-FR" sz="1600" kern="1200" dirty="0" smtClean="0">
                          <a:solidFill>
                            <a:schemeClr val="dk1"/>
                          </a:solidFill>
                          <a:effectLst/>
                          <a:latin typeface="+mn-lt"/>
                          <a:ea typeface="+mn-ea"/>
                          <a:cs typeface="+mn-cs"/>
                        </a:rPr>
                        <a:t>Survey</a:t>
                      </a: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extLst>
                  <a:ext uri="{0D108BD9-81ED-4DB2-BD59-A6C34878D82A}">
                    <a16:rowId xmlns="" xmlns:a16="http://schemas.microsoft.com/office/drawing/2014/main" val="414656986"/>
                  </a:ext>
                </a:extLst>
              </a:tr>
              <a:tr h="399191">
                <a:tc>
                  <a:txBody>
                    <a:bodyPr/>
                    <a:lstStyle/>
                    <a:p>
                      <a:pPr algn="just">
                        <a:lnSpc>
                          <a:spcPct val="100000"/>
                        </a:lnSpc>
                        <a:spcAft>
                          <a:spcPts val="0"/>
                        </a:spcAft>
                      </a:pPr>
                      <a:r>
                        <a:rPr lang="fr-FR" sz="2000" b="1" kern="1200" dirty="0" smtClean="0">
                          <a:solidFill>
                            <a:schemeClr val="tx1"/>
                          </a:solidFill>
                          <a:effectLst/>
                          <a:latin typeface="+mn-lt"/>
                          <a:ea typeface="+mn-ea"/>
                          <a:cs typeface="+mn-cs"/>
                        </a:rPr>
                        <a:t>Subjective </a:t>
                      </a:r>
                      <a:r>
                        <a:rPr lang="fr-FR" sz="2000" b="1" kern="1200" dirty="0" err="1" smtClean="0">
                          <a:solidFill>
                            <a:schemeClr val="tx1"/>
                          </a:solidFill>
                          <a:effectLst/>
                          <a:latin typeface="+mn-lt"/>
                          <a:ea typeface="+mn-ea"/>
                          <a:cs typeface="+mn-cs"/>
                        </a:rPr>
                        <a:t>well-being</a:t>
                      </a:r>
                      <a:r>
                        <a:rPr lang="fr-FR" sz="2000" b="1" kern="1200" dirty="0" smtClean="0">
                          <a:solidFill>
                            <a:schemeClr val="tx1"/>
                          </a:solidFill>
                          <a:effectLst/>
                          <a:latin typeface="+mn-lt"/>
                          <a:ea typeface="+mn-ea"/>
                          <a:cs typeface="+mn-cs"/>
                        </a:rPr>
                        <a:t> </a:t>
                      </a:r>
                      <a:endParaRPr lang="fr-FR" sz="2000" b="1" kern="1200" dirty="0">
                        <a:solidFill>
                          <a:schemeClr val="tx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gn="just">
                        <a:lnSpc>
                          <a:spcPct val="100000"/>
                        </a:lnSpc>
                        <a:spcAft>
                          <a:spcPts val="0"/>
                        </a:spcAft>
                      </a:pPr>
                      <a:r>
                        <a:rPr lang="fr-FR" sz="1600" dirty="0" smtClean="0">
                          <a:effectLst/>
                        </a:rPr>
                        <a:t>Satisfaction </a:t>
                      </a:r>
                      <a:r>
                        <a:rPr lang="fr-FR" sz="1600" dirty="0" err="1" smtClean="0">
                          <a:effectLst/>
                        </a:rPr>
                        <a:t>with</a:t>
                      </a:r>
                      <a:r>
                        <a:rPr lang="fr-FR" sz="1600" dirty="0" smtClean="0">
                          <a:effectLst/>
                        </a:rPr>
                        <a:t> life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nSpc>
                          <a:spcPct val="100000"/>
                        </a:lnSpc>
                        <a:spcAft>
                          <a:spcPts val="0"/>
                        </a:spcAft>
                      </a:pPr>
                      <a:r>
                        <a:rPr lang="fr-FR" sz="1600" kern="1200" dirty="0" err="1" smtClean="0">
                          <a:solidFill>
                            <a:schemeClr val="dk1"/>
                          </a:solidFill>
                          <a:effectLst/>
                          <a:latin typeface="+mn-lt"/>
                          <a:ea typeface="+mn-ea"/>
                          <a:cs typeface="+mn-cs"/>
                        </a:rPr>
                        <a:t>Gender-specific</a:t>
                      </a:r>
                      <a:endParaRPr lang="fr-FR" sz="1600" kern="1200" dirty="0" smtClean="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600" kern="1200" dirty="0" smtClean="0">
                          <a:solidFill>
                            <a:schemeClr val="dk1"/>
                          </a:solidFill>
                          <a:effectLst/>
                          <a:latin typeface="+mn-lt"/>
                          <a:ea typeface="+mn-ea"/>
                          <a:cs typeface="+mn-cs"/>
                        </a:rPr>
                        <a:t>Survey</a:t>
                      </a: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extLst>
                  <a:ext uri="{0D108BD9-81ED-4DB2-BD59-A6C34878D82A}">
                    <a16:rowId xmlns="" xmlns:a16="http://schemas.microsoft.com/office/drawing/2014/main" val="2470129606"/>
                  </a:ext>
                </a:extLst>
              </a:tr>
              <a:tr h="399191">
                <a:tc rowSpan="2">
                  <a:txBody>
                    <a:bodyPr/>
                    <a:lstStyle/>
                    <a:p>
                      <a:pPr algn="just">
                        <a:lnSpc>
                          <a:spcPct val="100000"/>
                        </a:lnSpc>
                        <a:spcAft>
                          <a:spcPts val="0"/>
                        </a:spcAft>
                      </a:pPr>
                      <a:r>
                        <a:rPr lang="en-US" sz="2000" b="1" kern="1200" dirty="0" smtClean="0">
                          <a:solidFill>
                            <a:schemeClr val="tx1"/>
                          </a:solidFill>
                          <a:effectLst/>
                          <a:latin typeface="+mn-lt"/>
                          <a:ea typeface="+mn-ea"/>
                          <a:cs typeface="+mn-cs"/>
                        </a:rPr>
                        <a:t>Professional work and private life balance </a:t>
                      </a:r>
                      <a:endParaRPr lang="fr-FR" sz="2000" b="1" kern="1200" dirty="0">
                        <a:solidFill>
                          <a:schemeClr val="tx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gn="just">
                        <a:lnSpc>
                          <a:spcPct val="100000"/>
                        </a:lnSpc>
                        <a:spcAft>
                          <a:spcPts val="0"/>
                        </a:spcAft>
                      </a:pPr>
                      <a:r>
                        <a:rPr lang="en-US" sz="1600" dirty="0" smtClean="0">
                          <a:effectLst/>
                        </a:rPr>
                        <a:t>Number of hours of heavy work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nSpc>
                          <a:spcPct val="100000"/>
                        </a:lnSpc>
                        <a:spcAft>
                          <a:spcPts val="0"/>
                        </a:spcAft>
                      </a:pPr>
                      <a:r>
                        <a:rPr lang="fr-FR" sz="1600" kern="1200" dirty="0" err="1" smtClean="0">
                          <a:solidFill>
                            <a:schemeClr val="dk1"/>
                          </a:solidFill>
                          <a:effectLst/>
                          <a:latin typeface="+mn-lt"/>
                          <a:ea typeface="+mn-ea"/>
                          <a:cs typeface="+mn-cs"/>
                        </a:rPr>
                        <a:t>Gender-specific</a:t>
                      </a:r>
                      <a:endParaRPr lang="fr-FR" sz="1600" kern="1200" dirty="0" smtClean="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600" kern="1200" dirty="0" smtClean="0">
                          <a:solidFill>
                            <a:schemeClr val="dk1"/>
                          </a:solidFill>
                          <a:effectLst/>
                          <a:latin typeface="+mn-lt"/>
                          <a:ea typeface="+mn-ea"/>
                          <a:cs typeface="+mn-cs"/>
                        </a:rPr>
                        <a:t>Survey</a:t>
                      </a: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extLst>
                  <a:ext uri="{0D108BD9-81ED-4DB2-BD59-A6C34878D82A}">
                    <a16:rowId xmlns="" xmlns:a16="http://schemas.microsoft.com/office/drawing/2014/main" val="2175662433"/>
                  </a:ext>
                </a:extLst>
              </a:tr>
              <a:tr h="399191">
                <a:tc vMerge="1">
                  <a:txBody>
                    <a:bodyPr/>
                    <a:lstStyle/>
                    <a:p>
                      <a:endParaRPr lang="fr-FR"/>
                    </a:p>
                  </a:txBody>
                  <a:tcPr/>
                </a:tc>
                <a:tc>
                  <a:txBody>
                    <a:bodyPr/>
                    <a:lstStyle/>
                    <a:p>
                      <a:pPr algn="just">
                        <a:lnSpc>
                          <a:spcPct val="100000"/>
                        </a:lnSpc>
                        <a:spcAft>
                          <a:spcPts val="0"/>
                        </a:spcAft>
                      </a:pPr>
                      <a:r>
                        <a:rPr lang="en-US" sz="1600" dirty="0" smtClean="0">
                          <a:effectLst/>
                        </a:rPr>
                        <a:t>Time for leisure and self-care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nSpc>
                          <a:spcPct val="100000"/>
                        </a:lnSpc>
                        <a:spcAft>
                          <a:spcPts val="0"/>
                        </a:spcAft>
                      </a:pPr>
                      <a:r>
                        <a:rPr lang="fr-FR" sz="1600" kern="1200" dirty="0" err="1" smtClean="0">
                          <a:solidFill>
                            <a:schemeClr val="dk1"/>
                          </a:solidFill>
                          <a:effectLst/>
                          <a:latin typeface="+mn-lt"/>
                          <a:ea typeface="+mn-ea"/>
                          <a:cs typeface="+mn-cs"/>
                        </a:rPr>
                        <a:t>Gender-specific</a:t>
                      </a:r>
                      <a:endParaRPr lang="fr-FR" sz="1600" kern="1200" dirty="0" smtClean="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600" kern="1200" dirty="0" smtClean="0">
                          <a:solidFill>
                            <a:schemeClr val="dk1"/>
                          </a:solidFill>
                          <a:effectLst/>
                          <a:latin typeface="+mn-lt"/>
                          <a:ea typeface="+mn-ea"/>
                          <a:cs typeface="+mn-cs"/>
                        </a:rPr>
                        <a:t>Survey</a:t>
                      </a: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extLst>
                  <a:ext uri="{0D108BD9-81ED-4DB2-BD59-A6C34878D82A}">
                    <a16:rowId xmlns="" xmlns:a16="http://schemas.microsoft.com/office/drawing/2014/main" val="1460537042"/>
                  </a:ext>
                </a:extLst>
              </a:tr>
              <a:tr h="449772">
                <a:tc rowSpan="2">
                  <a:txBody>
                    <a:bodyPr/>
                    <a:lstStyle/>
                    <a:p>
                      <a:pPr algn="just">
                        <a:lnSpc>
                          <a:spcPct val="100000"/>
                        </a:lnSpc>
                        <a:spcAft>
                          <a:spcPts val="0"/>
                        </a:spcAft>
                      </a:pPr>
                      <a:r>
                        <a:rPr lang="fr-FR" sz="2000" b="1" kern="1200" dirty="0" smtClean="0">
                          <a:solidFill>
                            <a:schemeClr val="tx1"/>
                          </a:solidFill>
                          <a:effectLst/>
                          <a:latin typeface="+mn-lt"/>
                          <a:ea typeface="+mn-ea"/>
                          <a:cs typeface="+mn-cs"/>
                        </a:rPr>
                        <a:t>Security </a:t>
                      </a:r>
                      <a:endParaRPr lang="fr-FR" sz="2000" b="1" kern="1200" dirty="0">
                        <a:solidFill>
                          <a:schemeClr val="tx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gn="just">
                        <a:lnSpc>
                          <a:spcPct val="100000"/>
                        </a:lnSpc>
                        <a:spcAft>
                          <a:spcPts val="0"/>
                        </a:spcAft>
                      </a:pPr>
                      <a:r>
                        <a:rPr lang="en-US" sz="1600" kern="1200" dirty="0" smtClean="0">
                          <a:solidFill>
                            <a:schemeClr val="dk1"/>
                          </a:solidFill>
                          <a:effectLst/>
                          <a:latin typeface="+mn-lt"/>
                          <a:ea typeface="+mn-ea"/>
                          <a:cs typeface="+mn-cs"/>
                        </a:rPr>
                        <a:t>Feeling of security when walking alone at night</a:t>
                      </a:r>
                      <a:endParaRPr lang="fr-FR" sz="1600" kern="1200" dirty="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nSpc>
                          <a:spcPct val="100000"/>
                        </a:lnSpc>
                        <a:spcAft>
                          <a:spcPts val="0"/>
                        </a:spcAft>
                      </a:pPr>
                      <a:r>
                        <a:rPr lang="fr-FR" sz="1600" kern="1200" dirty="0" err="1" smtClean="0">
                          <a:solidFill>
                            <a:schemeClr val="dk1"/>
                          </a:solidFill>
                          <a:effectLst/>
                          <a:latin typeface="+mn-lt"/>
                          <a:ea typeface="+mn-ea"/>
                          <a:cs typeface="+mn-cs"/>
                        </a:rPr>
                        <a:t>Gender-specific</a:t>
                      </a:r>
                      <a:endParaRPr lang="fr-FR" sz="1600" kern="1200" dirty="0" smtClean="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600" kern="1200" dirty="0" smtClean="0">
                          <a:solidFill>
                            <a:schemeClr val="dk1"/>
                          </a:solidFill>
                          <a:effectLst/>
                          <a:latin typeface="+mn-lt"/>
                          <a:ea typeface="+mn-ea"/>
                          <a:cs typeface="+mn-cs"/>
                        </a:rPr>
                        <a:t>Survey</a:t>
                      </a: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extLst>
                  <a:ext uri="{0D108BD9-81ED-4DB2-BD59-A6C34878D82A}">
                    <a16:rowId xmlns="" xmlns:a16="http://schemas.microsoft.com/office/drawing/2014/main" val="3376284996"/>
                  </a:ext>
                </a:extLst>
              </a:tr>
              <a:tr h="467406">
                <a:tc vMerge="1">
                  <a:txBody>
                    <a:bodyPr/>
                    <a:lstStyle/>
                    <a:p>
                      <a:endParaRPr lang="fr-FR" dirty="0"/>
                    </a:p>
                  </a:txBody>
                  <a:tcPr/>
                </a:tc>
                <a:tc>
                  <a:txBody>
                    <a:bodyPr/>
                    <a:lstStyle/>
                    <a:p>
                      <a:pPr algn="just">
                        <a:lnSpc>
                          <a:spcPct val="100000"/>
                        </a:lnSpc>
                        <a:spcAft>
                          <a:spcPts val="0"/>
                        </a:spcAft>
                      </a:pPr>
                      <a:r>
                        <a:rPr lang="fr-FR" sz="1600" dirty="0" smtClean="0">
                          <a:effectLst/>
                        </a:rPr>
                        <a:t>Homicide rate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nSpc>
                          <a:spcPct val="100000"/>
                        </a:lnSpc>
                        <a:spcAft>
                          <a:spcPts val="0"/>
                        </a:spcAft>
                      </a:pPr>
                      <a:r>
                        <a:rPr lang="fr-FR" sz="1600" kern="1200" dirty="0" err="1" smtClean="0">
                          <a:solidFill>
                            <a:schemeClr val="dk1"/>
                          </a:solidFill>
                          <a:effectLst/>
                          <a:latin typeface="+mn-lt"/>
                          <a:ea typeface="+mn-ea"/>
                          <a:cs typeface="+mn-cs"/>
                        </a:rPr>
                        <a:t>Gender-specific</a:t>
                      </a:r>
                      <a:endParaRPr lang="fr-FR" sz="1600" kern="1200" dirty="0" smtClean="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gn="just">
                        <a:lnSpc>
                          <a:spcPct val="100000"/>
                        </a:lnSpc>
                        <a:spcAft>
                          <a:spcPts val="0"/>
                        </a:spcAft>
                      </a:pPr>
                      <a:r>
                        <a:rPr lang="fr-FR" sz="1600" kern="1200" dirty="0" smtClean="0">
                          <a:solidFill>
                            <a:schemeClr val="dk1"/>
                          </a:solidFill>
                          <a:effectLst/>
                          <a:latin typeface="+mn-lt"/>
                          <a:ea typeface="+mn-ea"/>
                          <a:cs typeface="+mn-cs"/>
                        </a:rPr>
                        <a:t>GPI;</a:t>
                      </a:r>
                      <a:r>
                        <a:rPr lang="fr-FR" sz="1600" kern="1200" baseline="0" dirty="0" smtClean="0">
                          <a:solidFill>
                            <a:schemeClr val="dk1"/>
                          </a:solidFill>
                          <a:effectLst/>
                          <a:latin typeface="+mn-lt"/>
                          <a:ea typeface="+mn-ea"/>
                          <a:cs typeface="+mn-cs"/>
                        </a:rPr>
                        <a:t> </a:t>
                      </a:r>
                      <a:r>
                        <a:rPr lang="fr-FR" sz="1600" kern="1200" dirty="0" smtClean="0">
                          <a:solidFill>
                            <a:schemeClr val="dk1"/>
                          </a:solidFill>
                          <a:effectLst/>
                          <a:latin typeface="+mn-lt"/>
                          <a:ea typeface="+mn-ea"/>
                          <a:cs typeface="+mn-cs"/>
                        </a:rPr>
                        <a:t>Administrative sources</a:t>
                      </a:r>
                      <a:endParaRPr lang="fr-FR" sz="1600" kern="1200" dirty="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extLst>
                  <a:ext uri="{0D108BD9-81ED-4DB2-BD59-A6C34878D82A}">
                    <a16:rowId xmlns="" xmlns:a16="http://schemas.microsoft.com/office/drawing/2014/main" val="1715397796"/>
                  </a:ext>
                </a:extLst>
              </a:tr>
            </a:tbl>
          </a:graphicData>
        </a:graphic>
      </p:graphicFrame>
    </p:spTree>
    <p:extLst>
      <p:ext uri="{BB962C8B-B14F-4D97-AF65-F5344CB8AC3E}">
        <p14:creationId xmlns:p14="http://schemas.microsoft.com/office/powerpoint/2010/main" val="28426303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89FDD5D3-9CF2-4958-834A-20B08AF0C281}" type="slidenum">
              <a:rPr lang="fr-FR" sz="2000">
                <a:solidFill>
                  <a:schemeClr val="bg1"/>
                </a:solidFill>
              </a:rPr>
              <a:pPr/>
              <a:t>15</a:t>
            </a:fld>
            <a:endParaRPr lang="fr-FR" sz="2000">
              <a:solidFill>
                <a:schemeClr val="bg1"/>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2615156281"/>
              </p:ext>
            </p:extLst>
          </p:nvPr>
        </p:nvGraphicFramePr>
        <p:xfrm>
          <a:off x="132735" y="1253613"/>
          <a:ext cx="8896376" cy="4984954"/>
        </p:xfrm>
        <a:graphic>
          <a:graphicData uri="http://schemas.openxmlformats.org/drawingml/2006/table">
            <a:tbl>
              <a:tblPr firstRow="1" firstCol="1" bandRow="1">
                <a:tableStyleId>{5C22544A-7EE6-4342-B048-85BDC9FD1C3A}</a:tableStyleId>
              </a:tblPr>
              <a:tblGrid>
                <a:gridCol w="1510430">
                  <a:extLst>
                    <a:ext uri="{9D8B030D-6E8A-4147-A177-3AD203B41FA5}">
                      <a16:colId xmlns="" xmlns:a16="http://schemas.microsoft.com/office/drawing/2014/main" val="3370125927"/>
                    </a:ext>
                  </a:extLst>
                </a:gridCol>
                <a:gridCol w="3605221">
                  <a:extLst>
                    <a:ext uri="{9D8B030D-6E8A-4147-A177-3AD203B41FA5}">
                      <a16:colId xmlns="" xmlns:a16="http://schemas.microsoft.com/office/drawing/2014/main" val="923314126"/>
                    </a:ext>
                  </a:extLst>
                </a:gridCol>
                <a:gridCol w="1652317">
                  <a:extLst>
                    <a:ext uri="{9D8B030D-6E8A-4147-A177-3AD203B41FA5}">
                      <a16:colId xmlns="" xmlns:a16="http://schemas.microsoft.com/office/drawing/2014/main" val="2714991696"/>
                    </a:ext>
                  </a:extLst>
                </a:gridCol>
                <a:gridCol w="2128408"/>
              </a:tblGrid>
              <a:tr h="1091537">
                <a:tc>
                  <a:txBody>
                    <a:bodyPr/>
                    <a:lstStyle/>
                    <a:p>
                      <a:pPr algn="just">
                        <a:lnSpc>
                          <a:spcPct val="100000"/>
                        </a:lnSpc>
                        <a:spcAft>
                          <a:spcPts val="0"/>
                        </a:spcAft>
                      </a:pPr>
                      <a:r>
                        <a:rPr lang="fr-FR" sz="2000" dirty="0" err="1" smtClean="0">
                          <a:effectLst/>
                        </a:rPr>
                        <a:t>Sub</a:t>
                      </a:r>
                      <a:r>
                        <a:rPr lang="fr-FR" sz="2000" dirty="0" smtClean="0">
                          <a:effectLst/>
                        </a:rPr>
                        <a:t> dimensions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6755" marR="36755" marT="0" marB="0" anchor="ctr">
                    <a:lnB w="12700" cap="flat" cmpd="sng" algn="ctr">
                      <a:solidFill>
                        <a:srgbClr val="0070C0"/>
                      </a:solidFill>
                      <a:prstDash val="solid"/>
                      <a:round/>
                      <a:headEnd type="none" w="med" len="med"/>
                      <a:tailEnd type="none" w="med" len="med"/>
                    </a:lnB>
                  </a:tcPr>
                </a:tc>
                <a:tc>
                  <a:txBody>
                    <a:bodyPr/>
                    <a:lstStyle/>
                    <a:p>
                      <a:pPr algn="just">
                        <a:lnSpc>
                          <a:spcPct val="100000"/>
                        </a:lnSpc>
                        <a:spcAft>
                          <a:spcPts val="0"/>
                        </a:spcAft>
                      </a:pPr>
                      <a:r>
                        <a:rPr lang="fr-FR" sz="2000" dirty="0" err="1" smtClean="0">
                          <a:effectLst/>
                        </a:rPr>
                        <a:t>Indicators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6755" marR="36755" marT="0" marB="0" anchor="ctr">
                    <a:lnB w="12700" cap="flat" cmpd="sng" algn="ctr">
                      <a:solidFill>
                        <a:srgbClr val="0070C0"/>
                      </a:solidFill>
                      <a:prstDash val="solid"/>
                      <a:round/>
                      <a:headEnd type="none" w="med" len="med"/>
                      <a:tailEnd type="none" w="med" len="med"/>
                    </a:lnB>
                  </a:tcPr>
                </a:tc>
                <a:tc>
                  <a:txBody>
                    <a:bodyPr/>
                    <a:lstStyle/>
                    <a:p>
                      <a:pPr algn="l">
                        <a:lnSpc>
                          <a:spcPct val="100000"/>
                        </a:lnSpc>
                        <a:spcAft>
                          <a:spcPts val="0"/>
                        </a:spcAft>
                      </a:pPr>
                      <a:r>
                        <a:rPr lang="fr-FR" sz="2000" dirty="0" smtClean="0">
                          <a:effectLst/>
                        </a:rPr>
                        <a:t>Types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6755" marR="36755" marT="0" marB="0" anchor="ctr">
                    <a:lnB w="12700" cap="flat" cmpd="sng" algn="ctr">
                      <a:solidFill>
                        <a:srgbClr val="0070C0"/>
                      </a:solidFill>
                      <a:prstDash val="solid"/>
                      <a:round/>
                      <a:headEnd type="none" w="med" len="med"/>
                      <a:tailEnd type="none" w="med" len="med"/>
                    </a:lnB>
                  </a:tcPr>
                </a:tc>
                <a:tc>
                  <a:txBody>
                    <a:bodyPr/>
                    <a:lstStyle/>
                    <a:p>
                      <a:pPr algn="just">
                        <a:lnSpc>
                          <a:spcPct val="100000"/>
                        </a:lnSpc>
                        <a:spcAft>
                          <a:spcPts val="0"/>
                        </a:spcAft>
                      </a:pPr>
                      <a:r>
                        <a:rPr lang="fr-FR" sz="2000" dirty="0" smtClean="0">
                          <a:effectLst/>
                          <a:latin typeface="Calibri" panose="020F0502020204030204" pitchFamily="34" charset="0"/>
                          <a:ea typeface="Calibri" panose="020F0502020204030204" pitchFamily="34" charset="0"/>
                          <a:cs typeface="Times New Roman" panose="02020603050405020304" pitchFamily="18" charset="0"/>
                        </a:rPr>
                        <a:t>Sources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6755" marR="36755" marT="0" marB="0" anchor="ctr">
                    <a:lnB w="12700" cap="flat" cmpd="sng" algn="ctr">
                      <a:solidFill>
                        <a:srgbClr val="0070C0"/>
                      </a:solidFill>
                      <a:prstDash val="solid"/>
                      <a:round/>
                      <a:headEnd type="none" w="med" len="med"/>
                      <a:tailEnd type="none" w="med" len="med"/>
                    </a:lnB>
                  </a:tcPr>
                </a:tc>
                <a:extLst>
                  <a:ext uri="{0D108BD9-81ED-4DB2-BD59-A6C34878D82A}">
                    <a16:rowId xmlns="" xmlns:a16="http://schemas.microsoft.com/office/drawing/2014/main" val="108043261"/>
                  </a:ext>
                </a:extLst>
              </a:tr>
              <a:tr h="862262">
                <a:tc rowSpan="2">
                  <a:txBody>
                    <a:bodyPr/>
                    <a:lstStyle/>
                    <a:p>
                      <a:pPr marL="0" algn="just" defTabSz="457200" rtl="0" eaLnBrk="1" latinLnBrk="0" hangingPunct="1">
                        <a:lnSpc>
                          <a:spcPct val="100000"/>
                        </a:lnSpc>
                        <a:spcAft>
                          <a:spcPts val="0"/>
                        </a:spcAft>
                      </a:pPr>
                      <a:r>
                        <a:rPr lang="fr-FR" sz="2000" b="1" kern="1200" baseline="0" dirty="0" smtClean="0">
                          <a:solidFill>
                            <a:schemeClr val="tx1"/>
                          </a:solidFill>
                          <a:effectLst/>
                          <a:latin typeface="+mn-lt"/>
                          <a:ea typeface="+mn-ea"/>
                          <a:cs typeface="+mn-cs"/>
                        </a:rPr>
                        <a:t>Stable s</a:t>
                      </a:r>
                      <a:r>
                        <a:rPr lang="fr-FR" sz="1800" b="1" kern="1200" dirty="0" smtClean="0">
                          <a:solidFill>
                            <a:schemeClr val="tx1"/>
                          </a:solidFill>
                          <a:effectLst/>
                          <a:latin typeface="+mn-lt"/>
                          <a:ea typeface="+mn-ea"/>
                          <a:cs typeface="+mn-cs"/>
                        </a:rPr>
                        <a:t>tate</a:t>
                      </a:r>
                      <a:r>
                        <a:rPr lang="fr-FR" sz="1800" b="1" kern="1200" baseline="0" dirty="0" smtClean="0">
                          <a:solidFill>
                            <a:schemeClr val="tx1"/>
                          </a:solidFill>
                          <a:effectLst/>
                          <a:latin typeface="+mn-lt"/>
                          <a:ea typeface="+mn-ea"/>
                          <a:cs typeface="+mn-cs"/>
                        </a:rPr>
                        <a:t> </a:t>
                      </a:r>
                      <a:endParaRPr lang="fr-FR" sz="1800" b="1" kern="1200" dirty="0">
                        <a:solidFill>
                          <a:schemeClr val="tx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r>
                        <a:rPr lang="fr-FR" sz="2000" b="0" dirty="0" err="1" smtClean="0"/>
                        <a:t>Poverty</a:t>
                      </a:r>
                      <a:r>
                        <a:rPr lang="fr-FR" sz="2000" b="0" dirty="0" smtClean="0"/>
                        <a:t> </a:t>
                      </a:r>
                      <a:r>
                        <a:rPr lang="fr-FR" sz="2000" b="0" dirty="0" err="1" smtClean="0"/>
                        <a:t>trap</a:t>
                      </a:r>
                      <a:endParaRPr lang="fr-FR" sz="2000" b="0" dirty="0"/>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00000"/>
                        </a:lnSpc>
                        <a:spcAft>
                          <a:spcPts val="0"/>
                        </a:spcAft>
                      </a:pPr>
                      <a:r>
                        <a:rPr lang="fr-FR" sz="2000" kern="1200" dirty="0" err="1" smtClean="0">
                          <a:solidFill>
                            <a:schemeClr val="dk1"/>
                          </a:solidFill>
                          <a:effectLst/>
                          <a:latin typeface="+mn-lt"/>
                          <a:ea typeface="+mn-ea"/>
                          <a:cs typeface="+mn-cs"/>
                        </a:rPr>
                        <a:t>Gender-specific</a:t>
                      </a:r>
                      <a:endParaRPr lang="fr-FR" sz="2000" kern="1200" dirty="0" smtClean="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fr-FR" sz="2000" kern="1200" dirty="0" smtClean="0">
                          <a:solidFill>
                            <a:schemeClr val="dk1"/>
                          </a:solidFill>
                          <a:effectLst/>
                          <a:latin typeface="+mn-lt"/>
                          <a:ea typeface="+mn-ea"/>
                          <a:cs typeface="+mn-cs"/>
                        </a:rPr>
                        <a:t>Survey</a:t>
                      </a: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 xmlns:a16="http://schemas.microsoft.com/office/drawing/2014/main" val="2579141833"/>
                  </a:ext>
                </a:extLst>
              </a:tr>
              <a:tr h="1048382">
                <a:tc vMerge="1">
                  <a:txBody>
                    <a:bodyPr/>
                    <a:lstStyle/>
                    <a:p>
                      <a:endParaRPr lang="fr-FR"/>
                    </a:p>
                  </a:txBody>
                  <a:tcPr/>
                </a:tc>
                <a:tc>
                  <a:txBody>
                    <a:bodyPr/>
                    <a:lstStyle/>
                    <a:p>
                      <a:r>
                        <a:rPr lang="fr-FR" sz="2000" dirty="0" smtClean="0"/>
                        <a:t>No </a:t>
                      </a:r>
                      <a:r>
                        <a:rPr lang="fr-FR" sz="2000" dirty="0" err="1" smtClean="0"/>
                        <a:t>poverty</a:t>
                      </a:r>
                      <a:endParaRPr lang="fr-FR" sz="2000" b="0" dirty="0"/>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00000"/>
                        </a:lnSpc>
                        <a:spcAft>
                          <a:spcPts val="0"/>
                        </a:spcAft>
                      </a:pPr>
                      <a:r>
                        <a:rPr lang="fr-FR" sz="2000" kern="1200" dirty="0" err="1" smtClean="0">
                          <a:solidFill>
                            <a:schemeClr val="dk1"/>
                          </a:solidFill>
                          <a:effectLst/>
                          <a:latin typeface="+mn-lt"/>
                          <a:ea typeface="+mn-ea"/>
                          <a:cs typeface="+mn-cs"/>
                        </a:rPr>
                        <a:t>Gender-specific</a:t>
                      </a:r>
                      <a:endParaRPr lang="fr-FR" sz="2000" kern="1200" dirty="0" smtClean="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fr-FR" sz="2000" kern="1200" dirty="0" smtClean="0">
                          <a:solidFill>
                            <a:schemeClr val="dk1"/>
                          </a:solidFill>
                          <a:effectLst/>
                          <a:latin typeface="+mn-lt"/>
                          <a:ea typeface="+mn-ea"/>
                          <a:cs typeface="+mn-cs"/>
                        </a:rPr>
                        <a:t>Survey</a:t>
                      </a: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 xmlns:a16="http://schemas.microsoft.com/office/drawing/2014/main" val="2923107464"/>
                  </a:ext>
                </a:extLst>
              </a:tr>
              <a:tr h="917361">
                <a:tc rowSpan="2">
                  <a:txBody>
                    <a:bodyPr/>
                    <a:lstStyle/>
                    <a:p>
                      <a:pPr algn="just">
                        <a:lnSpc>
                          <a:spcPct val="100000"/>
                        </a:lnSpc>
                        <a:spcAft>
                          <a:spcPts val="0"/>
                        </a:spcAft>
                      </a:pPr>
                      <a:r>
                        <a:rPr lang="fr-FR" sz="2000" b="1" kern="1200" dirty="0" err="1" smtClean="0">
                          <a:solidFill>
                            <a:schemeClr val="tx1"/>
                          </a:solidFill>
                          <a:effectLst/>
                          <a:latin typeface="+mn-lt"/>
                          <a:ea typeface="+mn-ea"/>
                          <a:cs typeface="+mn-cs"/>
                        </a:rPr>
                        <a:t>Transitional</a:t>
                      </a:r>
                      <a:r>
                        <a:rPr lang="fr-FR" sz="2000" b="1" kern="1200" dirty="0" smtClean="0">
                          <a:solidFill>
                            <a:schemeClr val="tx1"/>
                          </a:solidFill>
                          <a:effectLst/>
                          <a:latin typeface="+mn-lt"/>
                          <a:ea typeface="+mn-ea"/>
                          <a:cs typeface="+mn-cs"/>
                        </a:rPr>
                        <a:t> state</a:t>
                      </a:r>
                      <a:endParaRPr lang="fr-FR"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r>
                        <a:rPr lang="fr-FR" sz="2000" b="0" dirty="0" smtClean="0"/>
                        <a:t>Exit </a:t>
                      </a:r>
                      <a:r>
                        <a:rPr lang="fr-FR" sz="2000" b="0" dirty="0" err="1" smtClean="0"/>
                        <a:t>from</a:t>
                      </a:r>
                      <a:r>
                        <a:rPr lang="fr-FR" sz="2000" b="0" dirty="0" smtClean="0"/>
                        <a:t> </a:t>
                      </a:r>
                      <a:r>
                        <a:rPr lang="fr-FR" sz="2000" b="0" dirty="0" err="1" smtClean="0"/>
                        <a:t>poverty</a:t>
                      </a:r>
                      <a:endParaRPr lang="fr-FR" sz="2000" b="0" dirty="0"/>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00000"/>
                        </a:lnSpc>
                        <a:spcAft>
                          <a:spcPts val="0"/>
                        </a:spcAft>
                      </a:pPr>
                      <a:r>
                        <a:rPr lang="fr-FR" sz="2000" kern="1200" dirty="0" err="1" smtClean="0">
                          <a:solidFill>
                            <a:schemeClr val="dk1"/>
                          </a:solidFill>
                          <a:effectLst/>
                          <a:latin typeface="+mn-lt"/>
                          <a:ea typeface="+mn-ea"/>
                          <a:cs typeface="+mn-cs"/>
                        </a:rPr>
                        <a:t>Gender-specific</a:t>
                      </a:r>
                      <a:endParaRPr lang="fr-FR" sz="2000" kern="1200" dirty="0" smtClean="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fr-FR" sz="2000" kern="1200" dirty="0" smtClean="0">
                          <a:solidFill>
                            <a:schemeClr val="dk1"/>
                          </a:solidFill>
                          <a:effectLst/>
                          <a:latin typeface="+mn-lt"/>
                          <a:ea typeface="+mn-ea"/>
                          <a:cs typeface="+mn-cs"/>
                        </a:rPr>
                        <a:t>Survey</a:t>
                      </a: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 xmlns:a16="http://schemas.microsoft.com/office/drawing/2014/main" val="524920600"/>
                  </a:ext>
                </a:extLst>
              </a:tr>
              <a:tr h="1065412">
                <a:tc vMerge="1">
                  <a:txBody>
                    <a:bodyPr/>
                    <a:lstStyle/>
                    <a:p>
                      <a:endParaRPr lang="fr-FR"/>
                    </a:p>
                  </a:txBody>
                  <a:tcPr/>
                </a:tc>
                <a:tc>
                  <a:txBody>
                    <a:bodyPr/>
                    <a:lstStyle/>
                    <a:p>
                      <a:r>
                        <a:rPr lang="fr-FR" sz="2000" dirty="0" err="1" smtClean="0"/>
                        <a:t>Shifting</a:t>
                      </a:r>
                      <a:r>
                        <a:rPr lang="fr-FR" sz="2000" dirty="0" smtClean="0"/>
                        <a:t> </a:t>
                      </a:r>
                      <a:r>
                        <a:rPr lang="fr-FR" sz="2000" dirty="0" err="1" smtClean="0"/>
                        <a:t>into</a:t>
                      </a:r>
                      <a:r>
                        <a:rPr lang="fr-FR" sz="2000" dirty="0" smtClean="0"/>
                        <a:t> </a:t>
                      </a:r>
                      <a:r>
                        <a:rPr lang="fr-FR" sz="2000" dirty="0" err="1" smtClean="0"/>
                        <a:t>poverty</a:t>
                      </a:r>
                      <a:endParaRPr lang="fr-FR" sz="2000" b="0" dirty="0"/>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nSpc>
                          <a:spcPct val="100000"/>
                        </a:lnSpc>
                        <a:spcAft>
                          <a:spcPts val="0"/>
                        </a:spcAft>
                      </a:pPr>
                      <a:r>
                        <a:rPr lang="fr-FR" sz="2000" kern="1200" dirty="0" err="1" smtClean="0">
                          <a:solidFill>
                            <a:schemeClr val="dk1"/>
                          </a:solidFill>
                          <a:effectLst/>
                          <a:latin typeface="+mn-lt"/>
                          <a:ea typeface="+mn-ea"/>
                          <a:cs typeface="+mn-cs"/>
                        </a:rPr>
                        <a:t>Gender-specific</a:t>
                      </a:r>
                      <a:endParaRPr lang="fr-FR" sz="2000" kern="1200" dirty="0" smtClean="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fr-FR" sz="2000" kern="1200" dirty="0" smtClean="0">
                          <a:solidFill>
                            <a:schemeClr val="dk1"/>
                          </a:solidFill>
                          <a:effectLst/>
                          <a:latin typeface="+mn-lt"/>
                          <a:ea typeface="+mn-ea"/>
                          <a:cs typeface="+mn-cs"/>
                        </a:rPr>
                        <a:t>Survey</a:t>
                      </a: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 xmlns:a16="http://schemas.microsoft.com/office/drawing/2014/main" val="2036792600"/>
                  </a:ext>
                </a:extLst>
              </a:tr>
            </a:tbl>
          </a:graphicData>
        </a:graphic>
      </p:graphicFrame>
      <p:sp>
        <p:nvSpPr>
          <p:cNvPr id="5" name="ZoneTexte 4"/>
          <p:cNvSpPr txBox="1"/>
          <p:nvPr/>
        </p:nvSpPr>
        <p:spPr>
          <a:xfrm>
            <a:off x="375385" y="6356350"/>
            <a:ext cx="3349592" cy="369332"/>
          </a:xfrm>
          <a:prstGeom prst="rect">
            <a:avLst/>
          </a:prstGeom>
          <a:noFill/>
        </p:spPr>
        <p:txBody>
          <a:bodyPr wrap="square" rtlCol="0">
            <a:spAutoFit/>
          </a:bodyPr>
          <a:lstStyle/>
          <a:p>
            <a:r>
              <a:rPr lang="fr-FR" b="1" dirty="0" smtClean="0">
                <a:solidFill>
                  <a:schemeClr val="bg1"/>
                </a:solidFill>
              </a:rPr>
              <a:t>Source: CREG 2019</a:t>
            </a:r>
            <a:endParaRPr lang="fr-FR" b="1" dirty="0">
              <a:solidFill>
                <a:schemeClr val="bg1"/>
              </a:solidFill>
            </a:endParaRPr>
          </a:p>
        </p:txBody>
      </p:sp>
      <p:sp>
        <p:nvSpPr>
          <p:cNvPr id="9" name="Titre 3">
            <a:extLst>
              <a:ext uri="{FF2B5EF4-FFF2-40B4-BE49-F238E27FC236}">
                <a16:creationId xmlns="" xmlns:a16="http://schemas.microsoft.com/office/drawing/2014/main" id="{0A206755-E120-43CE-A38F-9D82C18ED260}"/>
              </a:ext>
            </a:extLst>
          </p:cNvPr>
          <p:cNvSpPr>
            <a:spLocks noGrp="1"/>
          </p:cNvSpPr>
          <p:nvPr>
            <p:ph type="title"/>
          </p:nvPr>
        </p:nvSpPr>
        <p:spPr>
          <a:xfrm>
            <a:off x="5073444" y="184641"/>
            <a:ext cx="3955667" cy="639762"/>
          </a:xfrm>
          <a:ln>
            <a:noFill/>
          </a:ln>
        </p:spPr>
        <p:txBody>
          <a:bodyPr>
            <a:noAutofit/>
          </a:bodyPr>
          <a:lstStyle/>
          <a:p>
            <a:r>
              <a:rPr lang="fr-FR" sz="3200" b="1" dirty="0">
                <a:solidFill>
                  <a:schemeClr val="bg1"/>
                </a:solidFill>
              </a:rPr>
              <a:t>Components of Dimension </a:t>
            </a:r>
            <a:r>
              <a:rPr lang="fr-FR" sz="3200" b="1" dirty="0" smtClean="0">
                <a:solidFill>
                  <a:schemeClr val="bg1"/>
                </a:solidFill>
              </a:rPr>
              <a:t>3</a:t>
            </a:r>
            <a:endParaRPr lang="fr-FR" sz="3200" b="1" dirty="0">
              <a:solidFill>
                <a:schemeClr val="bg1"/>
              </a:solidFill>
            </a:endParaRPr>
          </a:p>
        </p:txBody>
      </p:sp>
    </p:spTree>
    <p:extLst>
      <p:ext uri="{BB962C8B-B14F-4D97-AF65-F5344CB8AC3E}">
        <p14:creationId xmlns:p14="http://schemas.microsoft.com/office/powerpoint/2010/main" val="92150837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89FDD5D3-9CF2-4958-834A-20B08AF0C281}" type="slidenum">
              <a:rPr lang="fr-FR" sz="2000">
                <a:solidFill>
                  <a:schemeClr val="bg1"/>
                </a:solidFill>
              </a:rPr>
              <a:pPr/>
              <a:t>16</a:t>
            </a:fld>
            <a:endParaRPr lang="fr-FR" sz="2000">
              <a:solidFill>
                <a:schemeClr val="bg1"/>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4032483475"/>
              </p:ext>
            </p:extLst>
          </p:nvPr>
        </p:nvGraphicFramePr>
        <p:xfrm>
          <a:off x="117987" y="1130950"/>
          <a:ext cx="8911125" cy="5004381"/>
        </p:xfrm>
        <a:graphic>
          <a:graphicData uri="http://schemas.openxmlformats.org/drawingml/2006/table">
            <a:tbl>
              <a:tblPr firstRow="1" firstCol="1" bandRow="1">
                <a:tableStyleId>{5C22544A-7EE6-4342-B048-85BDC9FD1C3A}</a:tableStyleId>
              </a:tblPr>
              <a:tblGrid>
                <a:gridCol w="1512934">
                  <a:extLst>
                    <a:ext uri="{9D8B030D-6E8A-4147-A177-3AD203B41FA5}">
                      <a16:colId xmlns="" xmlns:a16="http://schemas.microsoft.com/office/drawing/2014/main" val="3370125927"/>
                    </a:ext>
                  </a:extLst>
                </a:gridCol>
                <a:gridCol w="4034487">
                  <a:extLst>
                    <a:ext uri="{9D8B030D-6E8A-4147-A177-3AD203B41FA5}">
                      <a16:colId xmlns="" xmlns:a16="http://schemas.microsoft.com/office/drawing/2014/main" val="923314126"/>
                    </a:ext>
                  </a:extLst>
                </a:gridCol>
                <a:gridCol w="1774102">
                  <a:extLst>
                    <a:ext uri="{9D8B030D-6E8A-4147-A177-3AD203B41FA5}">
                      <a16:colId xmlns="" xmlns:a16="http://schemas.microsoft.com/office/drawing/2014/main" val="2714991696"/>
                    </a:ext>
                  </a:extLst>
                </a:gridCol>
                <a:gridCol w="1589602"/>
              </a:tblGrid>
              <a:tr h="902833">
                <a:tc>
                  <a:txBody>
                    <a:bodyPr/>
                    <a:lstStyle/>
                    <a:p>
                      <a:pPr algn="just">
                        <a:lnSpc>
                          <a:spcPct val="100000"/>
                        </a:lnSpc>
                        <a:spcAft>
                          <a:spcPts val="0"/>
                        </a:spcAft>
                      </a:pPr>
                      <a:r>
                        <a:rPr lang="fr-FR" sz="2000" b="1" kern="1200" dirty="0" err="1" smtClean="0">
                          <a:solidFill>
                            <a:schemeClr val="lt1"/>
                          </a:solidFill>
                          <a:effectLst/>
                          <a:latin typeface="+mn-lt"/>
                          <a:ea typeface="+mn-ea"/>
                          <a:cs typeface="+mn-cs"/>
                        </a:rPr>
                        <a:t>Sub</a:t>
                      </a:r>
                      <a:r>
                        <a:rPr lang="fr-FR" sz="2000" b="1" kern="1200" dirty="0" smtClean="0">
                          <a:solidFill>
                            <a:schemeClr val="lt1"/>
                          </a:solidFill>
                          <a:effectLst/>
                          <a:latin typeface="+mn-lt"/>
                          <a:ea typeface="+mn-ea"/>
                          <a:cs typeface="+mn-cs"/>
                        </a:rPr>
                        <a:t> dimensions</a:t>
                      </a:r>
                      <a:endParaRPr lang="fr-FR" sz="2000" b="1" kern="1200" dirty="0">
                        <a:solidFill>
                          <a:schemeClr val="lt1"/>
                        </a:solidFill>
                        <a:effectLst/>
                        <a:latin typeface="+mn-lt"/>
                        <a:ea typeface="+mn-ea"/>
                        <a:cs typeface="+mn-cs"/>
                      </a:endParaRPr>
                    </a:p>
                  </a:txBody>
                  <a:tcPr marL="36755" marR="36755" marT="0" marB="0" anchor="ctr">
                    <a:lnB w="12700" cap="flat" cmpd="sng" algn="ctr">
                      <a:solidFill>
                        <a:srgbClr val="0070C0"/>
                      </a:solidFill>
                      <a:prstDash val="solid"/>
                      <a:round/>
                      <a:headEnd type="none" w="med" len="med"/>
                      <a:tailEnd type="none" w="med" len="med"/>
                    </a:lnB>
                  </a:tcPr>
                </a:tc>
                <a:tc>
                  <a:txBody>
                    <a:bodyPr/>
                    <a:lstStyle/>
                    <a:p>
                      <a:pPr algn="just">
                        <a:lnSpc>
                          <a:spcPct val="100000"/>
                        </a:lnSpc>
                        <a:spcAft>
                          <a:spcPts val="0"/>
                        </a:spcAft>
                      </a:pPr>
                      <a:r>
                        <a:rPr lang="fr-FR" sz="2000" dirty="0" err="1" smtClean="0">
                          <a:effectLst/>
                        </a:rPr>
                        <a:t>Indicators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6755" marR="36755" marT="0" marB="0" anchor="ctr">
                    <a:lnB w="12700" cap="flat" cmpd="sng" algn="ctr">
                      <a:solidFill>
                        <a:srgbClr val="0070C0"/>
                      </a:solidFill>
                      <a:prstDash val="solid"/>
                      <a:round/>
                      <a:headEnd type="none" w="med" len="med"/>
                      <a:tailEnd type="none" w="med" len="med"/>
                    </a:lnB>
                  </a:tcPr>
                </a:tc>
                <a:tc>
                  <a:txBody>
                    <a:bodyPr/>
                    <a:lstStyle/>
                    <a:p>
                      <a:pPr algn="just">
                        <a:lnSpc>
                          <a:spcPct val="100000"/>
                        </a:lnSpc>
                        <a:spcAft>
                          <a:spcPts val="0"/>
                        </a:spcAft>
                      </a:pPr>
                      <a:r>
                        <a:rPr lang="fr-FR" sz="2000" b="1" kern="1200" dirty="0" smtClean="0">
                          <a:solidFill>
                            <a:schemeClr val="lt1"/>
                          </a:solidFill>
                          <a:effectLst/>
                          <a:latin typeface="+mn-lt"/>
                          <a:ea typeface="+mn-ea"/>
                          <a:cs typeface="+mn-cs"/>
                        </a:rPr>
                        <a:t>Types</a:t>
                      </a:r>
                      <a:endParaRPr lang="fr-FR" sz="2000" b="1" kern="1200" dirty="0">
                        <a:solidFill>
                          <a:schemeClr val="lt1"/>
                        </a:solidFill>
                        <a:effectLst/>
                        <a:latin typeface="+mn-lt"/>
                        <a:ea typeface="+mn-ea"/>
                        <a:cs typeface="+mn-cs"/>
                      </a:endParaRPr>
                    </a:p>
                  </a:txBody>
                  <a:tcPr marL="36755" marR="36755" marT="0" marB="0" anchor="ctr">
                    <a:lnB w="12700" cap="flat" cmpd="sng" algn="ctr">
                      <a:solidFill>
                        <a:srgbClr val="0070C0"/>
                      </a:solidFill>
                      <a:prstDash val="solid"/>
                      <a:round/>
                      <a:headEnd type="none" w="med" len="med"/>
                      <a:tailEnd type="none" w="med" len="med"/>
                    </a:lnB>
                  </a:tcPr>
                </a:tc>
                <a:tc>
                  <a:txBody>
                    <a:bodyPr/>
                    <a:lstStyle/>
                    <a:p>
                      <a:pPr algn="just">
                        <a:lnSpc>
                          <a:spcPct val="100000"/>
                        </a:lnSpc>
                        <a:spcAft>
                          <a:spcPts val="0"/>
                        </a:spcAft>
                      </a:pPr>
                      <a:r>
                        <a:rPr lang="fr-FR" sz="2000" b="1" kern="1200" dirty="0" smtClean="0">
                          <a:solidFill>
                            <a:schemeClr val="lt1"/>
                          </a:solidFill>
                          <a:effectLst/>
                          <a:latin typeface="+mn-lt"/>
                          <a:ea typeface="+mn-ea"/>
                          <a:cs typeface="+mn-cs"/>
                        </a:rPr>
                        <a:t>Sources</a:t>
                      </a:r>
                      <a:endParaRPr lang="fr-FR" sz="2000" b="1" kern="1200" dirty="0">
                        <a:solidFill>
                          <a:schemeClr val="lt1"/>
                        </a:solidFill>
                        <a:effectLst/>
                        <a:latin typeface="+mn-lt"/>
                        <a:ea typeface="+mn-ea"/>
                        <a:cs typeface="+mn-cs"/>
                      </a:endParaRPr>
                    </a:p>
                  </a:txBody>
                  <a:tcPr marL="36755" marR="36755" marT="0" marB="0" anchor="ctr">
                    <a:lnB w="12700" cap="flat" cmpd="sng" algn="ctr">
                      <a:solidFill>
                        <a:srgbClr val="0070C0"/>
                      </a:solidFill>
                      <a:prstDash val="solid"/>
                      <a:round/>
                      <a:headEnd type="none" w="med" len="med"/>
                      <a:tailEnd type="none" w="med" len="med"/>
                    </a:lnB>
                  </a:tcPr>
                </a:tc>
                <a:extLst>
                  <a:ext uri="{0D108BD9-81ED-4DB2-BD59-A6C34878D82A}">
                    <a16:rowId xmlns="" xmlns:a16="http://schemas.microsoft.com/office/drawing/2014/main" val="108043261"/>
                  </a:ext>
                </a:extLst>
              </a:tr>
              <a:tr h="713194">
                <a:tc rowSpan="2">
                  <a:txBody>
                    <a:bodyPr/>
                    <a:lstStyle/>
                    <a:p>
                      <a:pPr marL="0" algn="just" defTabSz="457200" rtl="0" eaLnBrk="1" latinLnBrk="0" hangingPunct="1">
                        <a:lnSpc>
                          <a:spcPct val="100000"/>
                        </a:lnSpc>
                        <a:spcAft>
                          <a:spcPts val="0"/>
                        </a:spcAft>
                      </a:pPr>
                      <a:r>
                        <a:rPr lang="fr-FR" sz="1800" b="1" kern="1200" dirty="0" err="1" smtClean="0">
                          <a:solidFill>
                            <a:schemeClr val="tx1"/>
                          </a:solidFill>
                          <a:effectLst/>
                          <a:latin typeface="+mn-lt"/>
                          <a:ea typeface="+mn-ea"/>
                          <a:cs typeface="+mn-cs"/>
                        </a:rPr>
                        <a:t>Health</a:t>
                      </a:r>
                      <a:endParaRPr lang="fr-FR" sz="1600" b="1" kern="1200" dirty="0">
                        <a:solidFill>
                          <a:schemeClr val="tx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gn="just">
                        <a:lnSpc>
                          <a:spcPct val="107000"/>
                        </a:lnSpc>
                        <a:spcAft>
                          <a:spcPts val="0"/>
                        </a:spcAft>
                      </a:pPr>
                      <a:r>
                        <a:rPr lang="fr-FR" sz="2000" dirty="0" smtClean="0">
                          <a:solidFill>
                            <a:srgbClr val="000000"/>
                          </a:solidFill>
                          <a:effectLst/>
                          <a:latin typeface="Arial Narrow" panose="020B0606020202030204" pitchFamily="34" charset="0"/>
                          <a:ea typeface="Calibri" panose="020F0502020204030204" pitchFamily="34" charset="0"/>
                          <a:cs typeface="Calibri" panose="020F0502020204030204" pitchFamily="34" charset="0"/>
                        </a:rPr>
                        <a:t>Life </a:t>
                      </a:r>
                      <a:r>
                        <a:rPr lang="fr-FR" sz="2000" dirty="0" err="1" smtClean="0">
                          <a:solidFill>
                            <a:srgbClr val="000000"/>
                          </a:solidFill>
                          <a:effectLst/>
                          <a:latin typeface="Arial Narrow" panose="020B0606020202030204" pitchFamily="34" charset="0"/>
                          <a:ea typeface="Calibri" panose="020F0502020204030204" pitchFamily="34" charset="0"/>
                          <a:cs typeface="Calibri" panose="020F0502020204030204" pitchFamily="34" charset="0"/>
                        </a:rPr>
                        <a:t>expectancy</a:t>
                      </a:r>
                      <a:r>
                        <a:rPr lang="fr-FR" sz="2000" dirty="0" smtClean="0">
                          <a:solidFill>
                            <a:srgbClr val="000000"/>
                          </a:solidFill>
                          <a:effectLst/>
                          <a:latin typeface="Arial Narrow" panose="020B0606020202030204" pitchFamily="34" charset="0"/>
                          <a:ea typeface="Calibri" panose="020F0502020204030204" pitchFamily="34" charset="0"/>
                          <a:cs typeface="Calibri" panose="020F0502020204030204" pitchFamily="34" charset="0"/>
                        </a:rPr>
                        <a:t> </a:t>
                      </a:r>
                      <a:endParaRPr lang="fr-FR" sz="28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nSpc>
                          <a:spcPct val="100000"/>
                        </a:lnSpc>
                        <a:spcAft>
                          <a:spcPts val="0"/>
                        </a:spcAft>
                      </a:pPr>
                      <a:r>
                        <a:rPr lang="fr-FR" sz="1600" kern="1200" dirty="0" err="1" smtClean="0">
                          <a:solidFill>
                            <a:schemeClr val="dk1"/>
                          </a:solidFill>
                          <a:effectLst/>
                          <a:latin typeface="+mn-lt"/>
                          <a:ea typeface="+mn-ea"/>
                          <a:cs typeface="+mn-cs"/>
                        </a:rPr>
                        <a:t>Gender-specific</a:t>
                      </a:r>
                      <a:endParaRPr lang="fr-FR" sz="1600" kern="1200" dirty="0" smtClean="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gn="just">
                        <a:lnSpc>
                          <a:spcPct val="107000"/>
                        </a:lnSpc>
                        <a:spcAft>
                          <a:spcPts val="0"/>
                        </a:spcAft>
                      </a:pPr>
                      <a:r>
                        <a:rPr lang="fr-FR" sz="1800" dirty="0" err="1" smtClean="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Census</a:t>
                      </a:r>
                      <a:endParaRPr lang="fr-FR" sz="24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extLst>
                  <a:ext uri="{0D108BD9-81ED-4DB2-BD59-A6C34878D82A}">
                    <a16:rowId xmlns="" xmlns:a16="http://schemas.microsoft.com/office/drawing/2014/main" val="2579141833"/>
                  </a:ext>
                </a:extLst>
              </a:tr>
              <a:tr h="867138">
                <a:tc vMerge="1">
                  <a:txBody>
                    <a:bodyPr/>
                    <a:lstStyle/>
                    <a:p>
                      <a:endParaRPr lang="fr-FR"/>
                    </a:p>
                  </a:txBody>
                  <a:tcPr/>
                </a:tc>
                <a:tc>
                  <a:txBody>
                    <a:bodyPr/>
                    <a:lstStyle/>
                    <a:p>
                      <a:pPr algn="just">
                        <a:lnSpc>
                          <a:spcPct val="107000"/>
                        </a:lnSpc>
                        <a:spcAft>
                          <a:spcPts val="0"/>
                        </a:spcAft>
                      </a:pPr>
                      <a:r>
                        <a:rPr lang="fr-FR" sz="2000" dirty="0" smtClean="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Total </a:t>
                      </a:r>
                      <a:r>
                        <a:rPr lang="fr-FR" sz="2000" dirty="0" err="1" smtClean="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fertility</a:t>
                      </a:r>
                      <a:r>
                        <a:rPr lang="fr-FR" sz="2000" dirty="0" smtClean="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rate </a:t>
                      </a:r>
                      <a:endParaRPr lang="fr-FR" sz="28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nSpc>
                          <a:spcPct val="100000"/>
                        </a:lnSpc>
                        <a:spcAft>
                          <a:spcPts val="0"/>
                        </a:spcAft>
                      </a:pPr>
                      <a:r>
                        <a:rPr lang="fr-FR" sz="1600" kern="1200" dirty="0" smtClean="0">
                          <a:solidFill>
                            <a:schemeClr val="dk1"/>
                          </a:solidFill>
                          <a:effectLst/>
                          <a:latin typeface="+mn-lt"/>
                          <a:ea typeface="+mn-ea"/>
                          <a:cs typeface="+mn-cs"/>
                        </a:rPr>
                        <a:t>Non-</a:t>
                      </a:r>
                      <a:r>
                        <a:rPr lang="fr-FR" sz="1600" kern="1200" dirty="0" err="1" smtClean="0">
                          <a:solidFill>
                            <a:schemeClr val="dk1"/>
                          </a:solidFill>
                          <a:effectLst/>
                          <a:latin typeface="+mn-lt"/>
                          <a:ea typeface="+mn-ea"/>
                          <a:cs typeface="+mn-cs"/>
                        </a:rPr>
                        <a:t>differentiable</a:t>
                      </a:r>
                      <a:endParaRPr lang="fr-FR" sz="1600" kern="1200" dirty="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gn="just">
                        <a:lnSpc>
                          <a:spcPct val="107000"/>
                        </a:lnSpc>
                        <a:spcAft>
                          <a:spcPts val="0"/>
                        </a:spcAft>
                      </a:pPr>
                      <a:r>
                        <a:rPr lang="fr-FR" sz="1800" dirty="0" smtClean="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DHS</a:t>
                      </a:r>
                      <a:endParaRPr lang="fr-FR" sz="24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extLst>
                  <a:ext uri="{0D108BD9-81ED-4DB2-BD59-A6C34878D82A}">
                    <a16:rowId xmlns="" xmlns:a16="http://schemas.microsoft.com/office/drawing/2014/main" val="2923107464"/>
                  </a:ext>
                </a:extLst>
              </a:tr>
              <a:tr h="758768">
                <a:tc rowSpan="2">
                  <a:txBody>
                    <a:bodyPr/>
                    <a:lstStyle/>
                    <a:p>
                      <a:pPr marL="0" algn="just" defTabSz="457200" rtl="0" eaLnBrk="1" latinLnBrk="0" hangingPunct="1">
                        <a:lnSpc>
                          <a:spcPct val="100000"/>
                        </a:lnSpc>
                        <a:spcAft>
                          <a:spcPts val="0"/>
                        </a:spcAft>
                      </a:pPr>
                      <a:r>
                        <a:rPr lang="fr-FR" sz="1800" b="1" kern="1200" dirty="0">
                          <a:solidFill>
                            <a:schemeClr val="tx1"/>
                          </a:solidFill>
                          <a:effectLst/>
                          <a:latin typeface="+mn-lt"/>
                          <a:ea typeface="+mn-ea"/>
                          <a:cs typeface="+mn-cs"/>
                        </a:rPr>
                        <a:t>Education</a:t>
                      </a:r>
                    </a:p>
                  </a:txBody>
                  <a:tcPr marL="44450" marR="4445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gn="just">
                        <a:lnSpc>
                          <a:spcPct val="107000"/>
                        </a:lnSpc>
                        <a:spcAft>
                          <a:spcPts val="0"/>
                        </a:spcAft>
                      </a:pPr>
                      <a:r>
                        <a:rPr lang="fr-FR" sz="2000" dirty="0" err="1" smtClean="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Average</a:t>
                      </a:r>
                      <a:r>
                        <a:rPr lang="fr-FR" sz="2000" dirty="0" smtClean="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a:t>
                      </a:r>
                      <a:r>
                        <a:rPr lang="fr-FR" sz="2000" dirty="0" err="1" smtClean="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length</a:t>
                      </a:r>
                      <a:r>
                        <a:rPr lang="fr-FR" sz="2000" dirty="0" smtClean="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of </a:t>
                      </a:r>
                      <a:r>
                        <a:rPr lang="fr-FR" sz="2000" dirty="0" err="1" smtClean="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schooling</a:t>
                      </a:r>
                      <a:endParaRPr lang="fr-FR" sz="28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nSpc>
                          <a:spcPct val="100000"/>
                        </a:lnSpc>
                        <a:spcAft>
                          <a:spcPts val="0"/>
                        </a:spcAft>
                      </a:pPr>
                      <a:r>
                        <a:rPr lang="fr-FR" sz="1600" kern="1200" dirty="0" err="1" smtClean="0">
                          <a:solidFill>
                            <a:schemeClr val="dk1"/>
                          </a:solidFill>
                          <a:effectLst/>
                          <a:latin typeface="+mn-lt"/>
                          <a:ea typeface="+mn-ea"/>
                          <a:cs typeface="+mn-cs"/>
                        </a:rPr>
                        <a:t>Gender-specific</a:t>
                      </a:r>
                      <a:endParaRPr lang="fr-FR" sz="1600" kern="1200" dirty="0" smtClean="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fr-FR" sz="1600" kern="1200" dirty="0" smtClean="0">
                          <a:solidFill>
                            <a:schemeClr val="dk1"/>
                          </a:solidFill>
                          <a:effectLst/>
                          <a:latin typeface="+mn-lt"/>
                          <a:ea typeface="+mn-ea"/>
                          <a:cs typeface="+mn-cs"/>
                        </a:rPr>
                        <a:t>Survey</a:t>
                      </a: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extLst>
                  <a:ext uri="{0D108BD9-81ED-4DB2-BD59-A6C34878D82A}">
                    <a16:rowId xmlns="" xmlns:a16="http://schemas.microsoft.com/office/drawing/2014/main" val="524920600"/>
                  </a:ext>
                </a:extLst>
              </a:tr>
              <a:tr h="881224">
                <a:tc vMerge="1">
                  <a:txBody>
                    <a:bodyPr/>
                    <a:lstStyle/>
                    <a:p>
                      <a:endParaRPr lang="fr-FR"/>
                    </a:p>
                  </a:txBody>
                  <a:tcPr/>
                </a:tc>
                <a:tc>
                  <a:txBody>
                    <a:bodyPr/>
                    <a:lstStyle/>
                    <a:p>
                      <a:pPr algn="just">
                        <a:lnSpc>
                          <a:spcPct val="107000"/>
                        </a:lnSpc>
                        <a:spcAft>
                          <a:spcPts val="0"/>
                        </a:spcAft>
                      </a:pPr>
                      <a:r>
                        <a:rPr lang="fr-FR" sz="2000" dirty="0" err="1" smtClean="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Expected</a:t>
                      </a:r>
                      <a:r>
                        <a:rPr lang="fr-FR" sz="2000" dirty="0" smtClean="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duration of </a:t>
                      </a:r>
                      <a:r>
                        <a:rPr lang="fr-FR" sz="2000" dirty="0" err="1" smtClean="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schooling</a:t>
                      </a:r>
                      <a:endParaRPr lang="fr-FR" sz="28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nSpc>
                          <a:spcPct val="100000"/>
                        </a:lnSpc>
                        <a:spcAft>
                          <a:spcPts val="0"/>
                        </a:spcAft>
                      </a:pPr>
                      <a:r>
                        <a:rPr lang="fr-FR" sz="1600" kern="1200" dirty="0" err="1" smtClean="0">
                          <a:solidFill>
                            <a:schemeClr val="dk1"/>
                          </a:solidFill>
                          <a:effectLst/>
                          <a:latin typeface="+mn-lt"/>
                          <a:ea typeface="+mn-ea"/>
                          <a:cs typeface="+mn-cs"/>
                        </a:rPr>
                        <a:t>Gender-specific</a:t>
                      </a:r>
                      <a:endParaRPr lang="fr-FR" sz="1600" kern="1200" dirty="0" smtClean="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fr-FR" sz="1600" kern="1200" dirty="0" smtClean="0">
                          <a:solidFill>
                            <a:schemeClr val="dk1"/>
                          </a:solidFill>
                          <a:effectLst/>
                          <a:latin typeface="+mn-lt"/>
                          <a:ea typeface="+mn-ea"/>
                          <a:cs typeface="+mn-cs"/>
                        </a:rPr>
                        <a:t>Survey</a:t>
                      </a: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extLst>
                  <a:ext uri="{0D108BD9-81ED-4DB2-BD59-A6C34878D82A}">
                    <a16:rowId xmlns="" xmlns:a16="http://schemas.microsoft.com/office/drawing/2014/main" val="2036792600"/>
                  </a:ext>
                </a:extLst>
              </a:tr>
              <a:tr h="881224">
                <a:tc>
                  <a:txBody>
                    <a:bodyPr/>
                    <a:lstStyle/>
                    <a:p>
                      <a:pPr marL="0" algn="just" defTabSz="457200" rtl="0" eaLnBrk="1" latinLnBrk="0" hangingPunct="1">
                        <a:lnSpc>
                          <a:spcPct val="100000"/>
                        </a:lnSpc>
                        <a:spcAft>
                          <a:spcPts val="0"/>
                        </a:spcAft>
                      </a:pPr>
                      <a:r>
                        <a:rPr lang="fr-FR" sz="1800" b="1" kern="1200" dirty="0" smtClean="0">
                          <a:solidFill>
                            <a:schemeClr val="tx1"/>
                          </a:solidFill>
                          <a:effectLst/>
                          <a:latin typeface="+mn-lt"/>
                          <a:ea typeface="+mn-ea"/>
                          <a:cs typeface="+mn-cs"/>
                        </a:rPr>
                        <a:t>Living standards</a:t>
                      </a:r>
                      <a:endParaRPr lang="fr-FR" sz="1800" b="1" kern="1200" dirty="0">
                        <a:solidFill>
                          <a:schemeClr val="tx1"/>
                        </a:solidFill>
                        <a:effectLst/>
                        <a:latin typeface="+mn-lt"/>
                        <a:ea typeface="+mn-ea"/>
                        <a:cs typeface="+mn-cs"/>
                      </a:endParaRPr>
                    </a:p>
                  </a:txBody>
                  <a:tcPr marL="44450" marR="4445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marL="0" algn="just" defTabSz="457200" rtl="0" eaLnBrk="1" latinLnBrk="0" hangingPunct="1">
                        <a:lnSpc>
                          <a:spcPct val="107000"/>
                        </a:lnSpc>
                        <a:spcAft>
                          <a:spcPts val="0"/>
                        </a:spcAft>
                      </a:pPr>
                      <a:r>
                        <a:rPr lang="fr-FR" sz="2000" kern="1200" dirty="0" err="1" smtClean="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Consumption</a:t>
                      </a:r>
                      <a:r>
                        <a:rPr lang="fr-FR" sz="2000" kern="1200" dirty="0" smtClean="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per capita</a:t>
                      </a:r>
                      <a:endParaRPr lang="fr-FR" sz="2000" kern="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endParaRPr>
                    </a:p>
                  </a:txBody>
                  <a:tcPr marL="44450" marR="4445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nSpc>
                          <a:spcPct val="100000"/>
                        </a:lnSpc>
                        <a:spcAft>
                          <a:spcPts val="0"/>
                        </a:spcAft>
                      </a:pPr>
                      <a:r>
                        <a:rPr lang="fr-FR" sz="1600" kern="1200" dirty="0" err="1" smtClean="0">
                          <a:solidFill>
                            <a:schemeClr val="dk1"/>
                          </a:solidFill>
                          <a:effectLst/>
                          <a:latin typeface="+mn-lt"/>
                          <a:ea typeface="+mn-ea"/>
                          <a:cs typeface="+mn-cs"/>
                        </a:rPr>
                        <a:t>Gender-specific</a:t>
                      </a:r>
                      <a:endParaRPr lang="fr-FR" sz="1600" kern="1200" dirty="0" smtClean="0">
                        <a:solidFill>
                          <a:schemeClr val="dk1"/>
                        </a:solidFill>
                        <a:effectLst/>
                        <a:latin typeface="+mn-lt"/>
                        <a:ea typeface="+mn-ea"/>
                        <a:cs typeface="+mn-cs"/>
                      </a:endParaRP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fr-FR" sz="1600" kern="1200" dirty="0" smtClean="0">
                          <a:solidFill>
                            <a:schemeClr val="dk1"/>
                          </a:solidFill>
                          <a:effectLst/>
                          <a:latin typeface="+mn-lt"/>
                          <a:ea typeface="+mn-ea"/>
                          <a:cs typeface="+mn-cs"/>
                        </a:rPr>
                        <a:t>Survey</a:t>
                      </a:r>
                    </a:p>
                  </a:txBody>
                  <a:tcPr marL="36755" marR="36755"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r>
            </a:tbl>
          </a:graphicData>
        </a:graphic>
      </p:graphicFrame>
      <p:sp>
        <p:nvSpPr>
          <p:cNvPr id="5" name="ZoneTexte 4"/>
          <p:cNvSpPr txBox="1"/>
          <p:nvPr/>
        </p:nvSpPr>
        <p:spPr>
          <a:xfrm>
            <a:off x="375385" y="6510350"/>
            <a:ext cx="3349592" cy="369332"/>
          </a:xfrm>
          <a:prstGeom prst="rect">
            <a:avLst/>
          </a:prstGeom>
          <a:noFill/>
        </p:spPr>
        <p:txBody>
          <a:bodyPr wrap="square" rtlCol="0">
            <a:spAutoFit/>
          </a:bodyPr>
          <a:lstStyle/>
          <a:p>
            <a:r>
              <a:rPr lang="fr-FR" b="1" dirty="0" smtClean="0">
                <a:solidFill>
                  <a:schemeClr val="bg1"/>
                </a:solidFill>
              </a:rPr>
              <a:t>Source: CREG 2019</a:t>
            </a:r>
            <a:endParaRPr lang="fr-FR" b="1" dirty="0">
              <a:solidFill>
                <a:schemeClr val="bg1"/>
              </a:solidFill>
            </a:endParaRPr>
          </a:p>
        </p:txBody>
      </p:sp>
      <p:sp>
        <p:nvSpPr>
          <p:cNvPr id="7" name="Titre 3">
            <a:extLst>
              <a:ext uri="{FF2B5EF4-FFF2-40B4-BE49-F238E27FC236}">
                <a16:creationId xmlns="" xmlns:a16="http://schemas.microsoft.com/office/drawing/2014/main" id="{0A206755-E120-43CE-A38F-9D82C18ED260}"/>
              </a:ext>
            </a:extLst>
          </p:cNvPr>
          <p:cNvSpPr>
            <a:spLocks noGrp="1"/>
          </p:cNvSpPr>
          <p:nvPr>
            <p:ph type="title"/>
          </p:nvPr>
        </p:nvSpPr>
        <p:spPr>
          <a:xfrm>
            <a:off x="5014452" y="184641"/>
            <a:ext cx="4014660" cy="639762"/>
          </a:xfrm>
          <a:ln>
            <a:noFill/>
          </a:ln>
        </p:spPr>
        <p:txBody>
          <a:bodyPr>
            <a:noAutofit/>
          </a:bodyPr>
          <a:lstStyle/>
          <a:p>
            <a:r>
              <a:rPr lang="fr-FR" sz="3200" b="1" dirty="0">
                <a:solidFill>
                  <a:schemeClr val="bg1"/>
                </a:solidFill>
              </a:rPr>
              <a:t>Components of Dimension </a:t>
            </a:r>
            <a:r>
              <a:rPr lang="fr-FR" sz="3200" b="1" dirty="0" smtClean="0">
                <a:solidFill>
                  <a:schemeClr val="bg1"/>
                </a:solidFill>
              </a:rPr>
              <a:t>4</a:t>
            </a:r>
            <a:endParaRPr lang="fr-FR" sz="3200" b="1" dirty="0">
              <a:solidFill>
                <a:schemeClr val="bg1"/>
              </a:solidFill>
            </a:endParaRPr>
          </a:p>
        </p:txBody>
      </p:sp>
    </p:spTree>
    <p:extLst>
      <p:ext uri="{BB962C8B-B14F-4D97-AF65-F5344CB8AC3E}">
        <p14:creationId xmlns:p14="http://schemas.microsoft.com/office/powerpoint/2010/main" val="63781120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89FDD5D3-9CF2-4958-834A-20B08AF0C281}" type="slidenum">
              <a:rPr lang="fr-FR" sz="2000">
                <a:solidFill>
                  <a:schemeClr val="bg1"/>
                </a:solidFill>
              </a:rPr>
              <a:pPr/>
              <a:t>17</a:t>
            </a:fld>
            <a:endParaRPr lang="fr-FR" sz="2000">
              <a:solidFill>
                <a:schemeClr val="bg1"/>
              </a:solidFill>
            </a:endParaRPr>
          </a:p>
        </p:txBody>
      </p:sp>
      <p:graphicFrame>
        <p:nvGraphicFramePr>
          <p:cNvPr id="17" name="Tableau 16"/>
          <p:cNvGraphicFramePr>
            <a:graphicFrameLocks noGrp="1"/>
          </p:cNvGraphicFramePr>
          <p:nvPr>
            <p:extLst>
              <p:ext uri="{D42A27DB-BD31-4B8C-83A1-F6EECF244321}">
                <p14:modId xmlns:p14="http://schemas.microsoft.com/office/powerpoint/2010/main" val="1133008837"/>
              </p:ext>
            </p:extLst>
          </p:nvPr>
        </p:nvGraphicFramePr>
        <p:xfrm>
          <a:off x="115504" y="1066802"/>
          <a:ext cx="8904642" cy="5161475"/>
        </p:xfrm>
        <a:graphic>
          <a:graphicData uri="http://schemas.openxmlformats.org/drawingml/2006/table">
            <a:tbl>
              <a:tblPr>
                <a:tableStyleId>{B301B821-A1FF-4177-AEE7-76D212191A09}</a:tableStyleId>
              </a:tblPr>
              <a:tblGrid>
                <a:gridCol w="1501633">
                  <a:extLst>
                    <a:ext uri="{9D8B030D-6E8A-4147-A177-3AD203B41FA5}">
                      <a16:colId xmlns="" xmlns:a16="http://schemas.microsoft.com/office/drawing/2014/main" val="2007889574"/>
                    </a:ext>
                  </a:extLst>
                </a:gridCol>
                <a:gridCol w="3931035">
                  <a:extLst>
                    <a:ext uri="{9D8B030D-6E8A-4147-A177-3AD203B41FA5}">
                      <a16:colId xmlns="" xmlns:a16="http://schemas.microsoft.com/office/drawing/2014/main" val="399995402"/>
                    </a:ext>
                  </a:extLst>
                </a:gridCol>
                <a:gridCol w="1735987">
                  <a:extLst>
                    <a:ext uri="{9D8B030D-6E8A-4147-A177-3AD203B41FA5}">
                      <a16:colId xmlns="" xmlns:a16="http://schemas.microsoft.com/office/drawing/2014/main" val="2204940077"/>
                    </a:ext>
                  </a:extLst>
                </a:gridCol>
                <a:gridCol w="1735987"/>
              </a:tblGrid>
              <a:tr h="899370">
                <a:tc>
                  <a:txBody>
                    <a:bodyPr/>
                    <a:lstStyle/>
                    <a:p>
                      <a:pPr algn="just">
                        <a:lnSpc>
                          <a:spcPct val="100000"/>
                        </a:lnSpc>
                        <a:spcAft>
                          <a:spcPts val="0"/>
                        </a:spcAft>
                      </a:pPr>
                      <a:r>
                        <a:rPr lang="fr-FR" sz="2000" b="1" kern="1200" dirty="0" err="1" smtClean="0">
                          <a:solidFill>
                            <a:schemeClr val="lt1"/>
                          </a:solidFill>
                          <a:effectLst/>
                          <a:latin typeface="+mn-lt"/>
                          <a:ea typeface="+mn-ea"/>
                          <a:cs typeface="+mn-cs"/>
                        </a:rPr>
                        <a:t>Sub</a:t>
                      </a:r>
                      <a:r>
                        <a:rPr lang="fr-FR" sz="2000" b="1" kern="1200" dirty="0" smtClean="0">
                          <a:solidFill>
                            <a:schemeClr val="lt1"/>
                          </a:solidFill>
                          <a:effectLst/>
                          <a:latin typeface="+mn-lt"/>
                          <a:ea typeface="+mn-ea"/>
                          <a:cs typeface="+mn-cs"/>
                        </a:rPr>
                        <a:t> dimensions</a:t>
                      </a:r>
                      <a:endParaRPr lang="fr-FR" sz="2000" b="1" kern="1200" dirty="0">
                        <a:solidFill>
                          <a:schemeClr val="lt1"/>
                        </a:solidFill>
                        <a:effectLst/>
                        <a:latin typeface="+mn-lt"/>
                        <a:ea typeface="+mn-ea"/>
                        <a:cs typeface="+mn-cs"/>
                      </a:endParaRPr>
                    </a:p>
                  </a:txBody>
                  <a:tcPr marL="36755" marR="36755" marT="0" marB="0" anchor="ctr">
                    <a:solidFill>
                      <a:srgbClr val="0070C0"/>
                    </a:solidFill>
                  </a:tcPr>
                </a:tc>
                <a:tc>
                  <a:txBody>
                    <a:bodyPr/>
                    <a:lstStyle/>
                    <a:p>
                      <a:pPr algn="just">
                        <a:lnSpc>
                          <a:spcPct val="100000"/>
                        </a:lnSpc>
                        <a:spcAft>
                          <a:spcPts val="0"/>
                        </a:spcAft>
                      </a:pPr>
                      <a:r>
                        <a:rPr lang="fr-FR" sz="2000" b="1" dirty="0" err="1" smtClean="0">
                          <a:solidFill>
                            <a:schemeClr val="bg1"/>
                          </a:solidFill>
                          <a:effectLst/>
                        </a:rPr>
                        <a:t>Indicators</a:t>
                      </a:r>
                      <a:endParaRPr lang="fr-FR"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755" marR="36755" marT="0" marB="0" anchor="ctr">
                    <a:solidFill>
                      <a:srgbClr val="0070C0"/>
                    </a:solidFill>
                  </a:tcPr>
                </a:tc>
                <a:tc>
                  <a:txBody>
                    <a:bodyPr/>
                    <a:lstStyle/>
                    <a:p>
                      <a:pPr algn="just">
                        <a:lnSpc>
                          <a:spcPct val="100000"/>
                        </a:lnSpc>
                        <a:spcAft>
                          <a:spcPts val="0"/>
                        </a:spcAft>
                      </a:pPr>
                      <a:r>
                        <a:rPr lang="fr-FR" sz="2000" b="1" kern="1200" dirty="0" smtClean="0">
                          <a:solidFill>
                            <a:schemeClr val="lt1"/>
                          </a:solidFill>
                          <a:effectLst/>
                          <a:latin typeface="+mn-lt"/>
                          <a:ea typeface="+mn-ea"/>
                          <a:cs typeface="+mn-cs"/>
                        </a:rPr>
                        <a:t>Types</a:t>
                      </a:r>
                      <a:endParaRPr lang="fr-FR" sz="2000" b="1" kern="1200" dirty="0">
                        <a:solidFill>
                          <a:schemeClr val="lt1"/>
                        </a:solidFill>
                        <a:effectLst/>
                        <a:latin typeface="+mn-lt"/>
                        <a:ea typeface="+mn-ea"/>
                        <a:cs typeface="+mn-cs"/>
                      </a:endParaRPr>
                    </a:p>
                  </a:txBody>
                  <a:tcPr marL="36755" marR="36755" marT="0" marB="0" anchor="ctr">
                    <a:solidFill>
                      <a:srgbClr val="0070C0"/>
                    </a:solidFill>
                  </a:tcPr>
                </a:tc>
                <a:tc>
                  <a:txBody>
                    <a:bodyPr/>
                    <a:lstStyle/>
                    <a:p>
                      <a:pPr algn="just">
                        <a:lnSpc>
                          <a:spcPct val="100000"/>
                        </a:lnSpc>
                        <a:spcAft>
                          <a:spcPts val="0"/>
                        </a:spcAft>
                      </a:pPr>
                      <a:r>
                        <a:rPr lang="fr-FR" sz="2000" b="1" kern="1200" dirty="0" smtClean="0">
                          <a:solidFill>
                            <a:schemeClr val="lt1"/>
                          </a:solidFill>
                          <a:effectLst/>
                          <a:latin typeface="+mn-lt"/>
                          <a:ea typeface="+mn-ea"/>
                          <a:cs typeface="+mn-cs"/>
                        </a:rPr>
                        <a:t>Sources</a:t>
                      </a:r>
                      <a:endParaRPr lang="fr-FR" sz="2000" b="1" kern="1200" dirty="0">
                        <a:solidFill>
                          <a:schemeClr val="lt1"/>
                        </a:solidFill>
                        <a:effectLst/>
                        <a:latin typeface="+mn-lt"/>
                        <a:ea typeface="+mn-ea"/>
                        <a:cs typeface="+mn-cs"/>
                      </a:endParaRPr>
                    </a:p>
                  </a:txBody>
                  <a:tcPr marL="36755" marR="36755" marT="0" marB="0" anchor="ctr">
                    <a:solidFill>
                      <a:srgbClr val="0070C0"/>
                    </a:solidFill>
                  </a:tcPr>
                </a:tc>
                <a:extLst>
                  <a:ext uri="{0D108BD9-81ED-4DB2-BD59-A6C34878D82A}">
                    <a16:rowId xmlns="" xmlns:a16="http://schemas.microsoft.com/office/drawing/2014/main" val="956645332"/>
                  </a:ext>
                </a:extLst>
              </a:tr>
              <a:tr h="265533">
                <a:tc rowSpan="4">
                  <a:txBody>
                    <a:bodyPr/>
                    <a:lstStyle/>
                    <a:p>
                      <a:pPr algn="just" fontAlgn="ctr"/>
                      <a:r>
                        <a:rPr lang="fr-FR" sz="2000" b="1" u="none" strike="noStrike" dirty="0" err="1" smtClean="0">
                          <a:effectLst/>
                        </a:rPr>
                        <a:t>Urbanization</a:t>
                      </a:r>
                      <a:endParaRPr lang="fr-FR" sz="2000" b="1" i="0" u="none" strike="noStrike" dirty="0">
                        <a:solidFill>
                          <a:srgbClr val="000000"/>
                        </a:solidFill>
                        <a:effectLst/>
                        <a:latin typeface="Arial Narrow" panose="020B0606020202030204" pitchFamily="34" charset="0"/>
                      </a:endParaRPr>
                    </a:p>
                  </a:txBody>
                  <a:tcPr marL="8308" marR="8308" marT="8308" marB="0" anchor="ctr"/>
                </a:tc>
                <a:tc>
                  <a:txBody>
                    <a:bodyPr/>
                    <a:lstStyle/>
                    <a:p>
                      <a:pPr algn="just" fontAlgn="ctr"/>
                      <a:r>
                        <a:rPr lang="fr-FR" sz="1600" u="none" strike="noStrike" dirty="0" smtClean="0">
                          <a:solidFill>
                            <a:schemeClr val="tx1"/>
                          </a:solidFill>
                          <a:effectLst/>
                        </a:rPr>
                        <a:t>Population </a:t>
                      </a:r>
                      <a:r>
                        <a:rPr lang="fr-FR" sz="1600" u="none" strike="noStrike" dirty="0" err="1" smtClean="0">
                          <a:solidFill>
                            <a:schemeClr val="tx1"/>
                          </a:solidFill>
                          <a:effectLst/>
                        </a:rPr>
                        <a:t>density</a:t>
                      </a:r>
                      <a:endParaRPr lang="fr-FR" sz="1600" b="0" i="0" u="none" strike="noStrike" dirty="0">
                        <a:solidFill>
                          <a:schemeClr val="tx1"/>
                        </a:solidFill>
                        <a:effectLst/>
                        <a:latin typeface="Arial Narrow" panose="020B0606020202030204" pitchFamily="34" charset="0"/>
                      </a:endParaRPr>
                    </a:p>
                  </a:txBody>
                  <a:tcPr marL="8308" marR="8308" marT="8308" marB="0" anchor="ctr"/>
                </a:tc>
                <a:tc>
                  <a:txBody>
                    <a:bodyPr/>
                    <a:lstStyle/>
                    <a:p>
                      <a:pPr algn="just">
                        <a:lnSpc>
                          <a:spcPct val="100000"/>
                        </a:lnSpc>
                        <a:spcAft>
                          <a:spcPts val="0"/>
                        </a:spcAft>
                      </a:pPr>
                      <a:r>
                        <a:rPr lang="en-US" sz="1600" kern="1200" dirty="0" smtClean="0">
                          <a:solidFill>
                            <a:schemeClr val="dk1"/>
                          </a:solidFill>
                          <a:effectLst/>
                          <a:latin typeface="+mn-lt"/>
                          <a:ea typeface="+mn-ea"/>
                          <a:cs typeface="+mn-cs"/>
                        </a:rPr>
                        <a:t>Gender-specific</a:t>
                      </a:r>
                      <a:endParaRPr lang="fr-FR" sz="1600" kern="1200" dirty="0">
                        <a:solidFill>
                          <a:schemeClr val="dk1"/>
                        </a:solidFill>
                        <a:effectLst/>
                        <a:latin typeface="+mn-lt"/>
                        <a:ea typeface="+mn-ea"/>
                        <a:cs typeface="+mn-cs"/>
                      </a:endParaRPr>
                    </a:p>
                  </a:txBody>
                  <a:tcPr marL="8308" marR="8308" marT="8308" marB="0" anchor="ctr"/>
                </a:tc>
                <a:tc>
                  <a:txBody>
                    <a:bodyPr/>
                    <a:lstStyle/>
                    <a:p>
                      <a:pPr algn="l" fontAlgn="ctr"/>
                      <a:r>
                        <a:rPr lang="fr-FR" sz="1600" b="0" i="0" u="none" strike="noStrike" dirty="0" smtClean="0">
                          <a:solidFill>
                            <a:srgbClr val="000000"/>
                          </a:solidFill>
                          <a:effectLst/>
                          <a:latin typeface="Arial Narrow" panose="020B0606020202030204" pitchFamily="34" charset="0"/>
                        </a:rPr>
                        <a:t>Survey/</a:t>
                      </a:r>
                      <a:r>
                        <a:rPr lang="fr-FR" sz="1600" b="0" i="0" u="none" strike="noStrike" baseline="0" dirty="0" smtClean="0">
                          <a:solidFill>
                            <a:srgbClr val="000000"/>
                          </a:solidFill>
                          <a:effectLst/>
                          <a:latin typeface="Arial Narrow" panose="020B0606020202030204" pitchFamily="34" charset="0"/>
                        </a:rPr>
                        <a:t> </a:t>
                      </a:r>
                      <a:r>
                        <a:rPr lang="fr-FR" sz="1600" b="0" i="0" u="none" strike="noStrike" baseline="0" dirty="0" err="1" smtClean="0">
                          <a:solidFill>
                            <a:srgbClr val="000000"/>
                          </a:solidFill>
                          <a:effectLst/>
                          <a:latin typeface="Arial Narrow" panose="020B0606020202030204" pitchFamily="34" charset="0"/>
                        </a:rPr>
                        <a:t>Census</a:t>
                      </a:r>
                      <a:endParaRPr lang="fr-FR" sz="1600" b="0" i="0" u="none" strike="noStrike" dirty="0">
                        <a:solidFill>
                          <a:srgbClr val="000000"/>
                        </a:solidFill>
                        <a:effectLst/>
                        <a:latin typeface="Arial Narrow" panose="020B0606020202030204" pitchFamily="34" charset="0"/>
                      </a:endParaRPr>
                    </a:p>
                  </a:txBody>
                  <a:tcPr marL="8308" marR="8308" marT="8308" marB="0" anchor="ctr"/>
                </a:tc>
                <a:extLst>
                  <a:ext uri="{0D108BD9-81ED-4DB2-BD59-A6C34878D82A}">
                    <a16:rowId xmlns="" xmlns:a16="http://schemas.microsoft.com/office/drawing/2014/main" val="3903160179"/>
                  </a:ext>
                </a:extLst>
              </a:tr>
              <a:tr h="452947">
                <a:tc vMerge="1">
                  <a:txBody>
                    <a:bodyPr/>
                    <a:lstStyle/>
                    <a:p>
                      <a:endParaRPr lang="fr-FR"/>
                    </a:p>
                  </a:txBody>
                  <a:tcPr/>
                </a:tc>
                <a:tc>
                  <a:txBody>
                    <a:bodyPr/>
                    <a:lstStyle/>
                    <a:p>
                      <a:pPr algn="just" fontAlgn="ctr"/>
                      <a:r>
                        <a:rPr lang="fr-FR" sz="1600" u="none" strike="noStrike" dirty="0" err="1" smtClean="0">
                          <a:solidFill>
                            <a:schemeClr val="tx1"/>
                          </a:solidFill>
                          <a:effectLst/>
                        </a:rPr>
                        <a:t>Average</a:t>
                      </a:r>
                      <a:r>
                        <a:rPr lang="fr-FR" sz="1600" u="none" strike="noStrike" dirty="0" smtClean="0">
                          <a:solidFill>
                            <a:schemeClr val="tx1"/>
                          </a:solidFill>
                          <a:effectLst/>
                        </a:rPr>
                        <a:t> size of </a:t>
                      </a:r>
                      <a:r>
                        <a:rPr lang="fr-FR" sz="1600" u="none" strike="noStrike" dirty="0" err="1" smtClean="0">
                          <a:solidFill>
                            <a:schemeClr val="tx1"/>
                          </a:solidFill>
                          <a:effectLst/>
                        </a:rPr>
                        <a:t>households</a:t>
                      </a:r>
                      <a:endParaRPr lang="fr-FR" sz="1600" b="0" i="0" u="none" strike="noStrike" dirty="0">
                        <a:solidFill>
                          <a:schemeClr val="tx1"/>
                        </a:solidFill>
                        <a:effectLst/>
                        <a:latin typeface="Arial Narrow" panose="020B0606020202030204" pitchFamily="34" charset="0"/>
                      </a:endParaRPr>
                    </a:p>
                  </a:txBody>
                  <a:tcPr marL="8308" marR="8308" marT="8308" marB="0" anchor="ctr"/>
                </a:tc>
                <a:tc>
                  <a:txBody>
                    <a:bodyPr/>
                    <a:lstStyle/>
                    <a:p>
                      <a:pPr algn="just">
                        <a:lnSpc>
                          <a:spcPct val="100000"/>
                        </a:lnSpc>
                        <a:spcAft>
                          <a:spcPts val="0"/>
                        </a:spcAft>
                      </a:pPr>
                      <a:r>
                        <a:rPr lang="en-US" sz="1600" kern="1200" dirty="0" smtClean="0">
                          <a:solidFill>
                            <a:schemeClr val="dk1"/>
                          </a:solidFill>
                          <a:effectLst/>
                          <a:latin typeface="+mn-lt"/>
                          <a:ea typeface="+mn-ea"/>
                          <a:cs typeface="+mn-cs"/>
                        </a:rPr>
                        <a:t>Gender-specific</a:t>
                      </a:r>
                      <a:endParaRPr lang="fr-FR" sz="1600" kern="1200" dirty="0">
                        <a:solidFill>
                          <a:schemeClr val="dk1"/>
                        </a:solidFill>
                        <a:effectLst/>
                        <a:latin typeface="+mn-lt"/>
                        <a:ea typeface="+mn-ea"/>
                        <a:cs typeface="+mn-cs"/>
                      </a:endParaRPr>
                    </a:p>
                  </a:txBody>
                  <a:tcPr marL="8308" marR="8308" marT="8308" marB="0" anchor="ctr"/>
                </a:tc>
                <a:tc>
                  <a:txBody>
                    <a:bodyPr/>
                    <a:lstStyle/>
                    <a:p>
                      <a:pPr algn="l" fontAlgn="ctr"/>
                      <a:r>
                        <a:rPr lang="fr-FR" sz="1600" b="0" i="0" u="none" strike="noStrike" dirty="0" smtClean="0">
                          <a:solidFill>
                            <a:srgbClr val="000000"/>
                          </a:solidFill>
                          <a:effectLst/>
                          <a:latin typeface="Arial Narrow" panose="020B0606020202030204" pitchFamily="34" charset="0"/>
                        </a:rPr>
                        <a:t>Survey/</a:t>
                      </a:r>
                      <a:r>
                        <a:rPr lang="fr-FR" sz="1600" b="0" i="0" u="none" strike="noStrike" baseline="0" dirty="0" smtClean="0">
                          <a:solidFill>
                            <a:srgbClr val="000000"/>
                          </a:solidFill>
                          <a:effectLst/>
                          <a:latin typeface="Arial Narrow" panose="020B0606020202030204" pitchFamily="34" charset="0"/>
                        </a:rPr>
                        <a:t> </a:t>
                      </a:r>
                      <a:r>
                        <a:rPr lang="fr-FR" sz="1600" b="0" i="0" u="none" strike="noStrike" baseline="0" dirty="0" err="1" smtClean="0">
                          <a:solidFill>
                            <a:srgbClr val="000000"/>
                          </a:solidFill>
                          <a:effectLst/>
                          <a:latin typeface="Arial Narrow" panose="020B0606020202030204" pitchFamily="34" charset="0"/>
                        </a:rPr>
                        <a:t>Census</a:t>
                      </a:r>
                      <a:endParaRPr lang="fr-FR" sz="1600" b="0" i="0" u="none" strike="noStrike" dirty="0">
                        <a:solidFill>
                          <a:srgbClr val="000000"/>
                        </a:solidFill>
                        <a:effectLst/>
                        <a:latin typeface="Arial Narrow" panose="020B0606020202030204" pitchFamily="34" charset="0"/>
                      </a:endParaRPr>
                    </a:p>
                  </a:txBody>
                  <a:tcPr marL="8308" marR="8308" marT="8308" marB="0" anchor="ctr"/>
                </a:tc>
                <a:extLst>
                  <a:ext uri="{0D108BD9-81ED-4DB2-BD59-A6C34878D82A}">
                    <a16:rowId xmlns="" xmlns:a16="http://schemas.microsoft.com/office/drawing/2014/main" val="2775493224"/>
                  </a:ext>
                </a:extLst>
              </a:tr>
              <a:tr h="265533">
                <a:tc vMerge="1">
                  <a:txBody>
                    <a:bodyPr/>
                    <a:lstStyle/>
                    <a:p>
                      <a:endParaRPr lang="fr-FR"/>
                    </a:p>
                  </a:txBody>
                  <a:tcPr/>
                </a:tc>
                <a:tc>
                  <a:txBody>
                    <a:bodyPr/>
                    <a:lstStyle/>
                    <a:p>
                      <a:pPr algn="just" fontAlgn="ctr"/>
                      <a:r>
                        <a:rPr lang="fr-FR" sz="1600" u="none" strike="noStrike" dirty="0" err="1" smtClean="0">
                          <a:solidFill>
                            <a:schemeClr val="tx1"/>
                          </a:solidFill>
                          <a:effectLst/>
                        </a:rPr>
                        <a:t>Urbanization</a:t>
                      </a:r>
                      <a:r>
                        <a:rPr lang="fr-FR" sz="1600" u="none" strike="noStrike" dirty="0" smtClean="0">
                          <a:solidFill>
                            <a:schemeClr val="tx1"/>
                          </a:solidFill>
                          <a:effectLst/>
                        </a:rPr>
                        <a:t> rate</a:t>
                      </a:r>
                      <a:endParaRPr lang="fr-FR" sz="1600" b="0" i="0" u="none" strike="noStrike" dirty="0">
                        <a:solidFill>
                          <a:schemeClr val="tx1"/>
                        </a:solidFill>
                        <a:effectLst/>
                        <a:latin typeface="Arial Narrow" panose="020B0606020202030204" pitchFamily="34" charset="0"/>
                      </a:endParaRPr>
                    </a:p>
                  </a:txBody>
                  <a:tcPr marL="8308" marR="8308" marT="8308" marB="0" anchor="ctr"/>
                </a:tc>
                <a:tc>
                  <a:txBody>
                    <a:bodyPr/>
                    <a:lstStyle/>
                    <a:p>
                      <a:pPr algn="just">
                        <a:lnSpc>
                          <a:spcPct val="100000"/>
                        </a:lnSpc>
                        <a:spcAft>
                          <a:spcPts val="0"/>
                        </a:spcAft>
                      </a:pPr>
                      <a:r>
                        <a:rPr lang="en-US" sz="1600" kern="1200" dirty="0" smtClean="0">
                          <a:solidFill>
                            <a:schemeClr val="dk1"/>
                          </a:solidFill>
                          <a:effectLst/>
                          <a:latin typeface="+mn-lt"/>
                          <a:ea typeface="+mn-ea"/>
                          <a:cs typeface="+mn-cs"/>
                        </a:rPr>
                        <a:t>Gender-specific</a:t>
                      </a:r>
                      <a:endParaRPr lang="fr-FR" sz="1600" kern="1200" dirty="0">
                        <a:solidFill>
                          <a:schemeClr val="dk1"/>
                        </a:solidFill>
                        <a:effectLst/>
                        <a:latin typeface="+mn-lt"/>
                        <a:ea typeface="+mn-ea"/>
                        <a:cs typeface="+mn-cs"/>
                      </a:endParaRPr>
                    </a:p>
                  </a:txBody>
                  <a:tcPr marL="8308" marR="8308" marT="8308" marB="0" anchor="ctr"/>
                </a:tc>
                <a:tc>
                  <a:txBody>
                    <a:bodyPr/>
                    <a:lstStyle/>
                    <a:p>
                      <a:pPr algn="l" fontAlgn="ctr"/>
                      <a:r>
                        <a:rPr lang="fr-FR" sz="1600" b="0" i="0" u="none" strike="noStrike" dirty="0" smtClean="0">
                          <a:solidFill>
                            <a:srgbClr val="000000"/>
                          </a:solidFill>
                          <a:effectLst/>
                          <a:latin typeface="Arial Narrow" panose="020B0606020202030204" pitchFamily="34" charset="0"/>
                        </a:rPr>
                        <a:t>Survey/</a:t>
                      </a:r>
                      <a:r>
                        <a:rPr lang="fr-FR" sz="1600" b="0" i="0" u="none" strike="noStrike" baseline="0" dirty="0" smtClean="0">
                          <a:solidFill>
                            <a:srgbClr val="000000"/>
                          </a:solidFill>
                          <a:effectLst/>
                          <a:latin typeface="Arial Narrow" panose="020B0606020202030204" pitchFamily="34" charset="0"/>
                        </a:rPr>
                        <a:t> </a:t>
                      </a:r>
                      <a:r>
                        <a:rPr lang="fr-FR" sz="1600" b="0" i="0" u="none" strike="noStrike" baseline="0" dirty="0" err="1" smtClean="0">
                          <a:solidFill>
                            <a:srgbClr val="000000"/>
                          </a:solidFill>
                          <a:effectLst/>
                          <a:latin typeface="Arial Narrow" panose="020B0606020202030204" pitchFamily="34" charset="0"/>
                        </a:rPr>
                        <a:t>Census</a:t>
                      </a:r>
                      <a:endParaRPr lang="fr-FR" sz="1600" b="0" i="0" u="none" strike="noStrike" dirty="0">
                        <a:solidFill>
                          <a:srgbClr val="000000"/>
                        </a:solidFill>
                        <a:effectLst/>
                        <a:latin typeface="Arial Narrow" panose="020B0606020202030204" pitchFamily="34" charset="0"/>
                      </a:endParaRPr>
                    </a:p>
                  </a:txBody>
                  <a:tcPr marL="8308" marR="8308" marT="8308" marB="0" anchor="ctr"/>
                </a:tc>
                <a:extLst>
                  <a:ext uri="{0D108BD9-81ED-4DB2-BD59-A6C34878D82A}">
                    <a16:rowId xmlns="" xmlns:a16="http://schemas.microsoft.com/office/drawing/2014/main" val="3240503546"/>
                  </a:ext>
                </a:extLst>
              </a:tr>
              <a:tr h="472680">
                <a:tc vMerge="1">
                  <a:txBody>
                    <a:bodyPr/>
                    <a:lstStyle/>
                    <a:p>
                      <a:endParaRPr lang="fr-FR"/>
                    </a:p>
                  </a:txBody>
                  <a:tcPr/>
                </a:tc>
                <a:tc>
                  <a:txBody>
                    <a:bodyPr/>
                    <a:lstStyle/>
                    <a:p>
                      <a:pPr algn="just" fontAlgn="ctr"/>
                      <a:r>
                        <a:rPr lang="en-US" sz="1600" u="none" strike="noStrike" dirty="0" smtClean="0">
                          <a:solidFill>
                            <a:schemeClr val="tx1"/>
                          </a:solidFill>
                          <a:effectLst/>
                        </a:rPr>
                        <a:t>Ratio of renter households to owner households</a:t>
                      </a:r>
                      <a:endParaRPr lang="fr-FR" sz="1600" b="0" i="0" u="none" strike="noStrike" dirty="0">
                        <a:solidFill>
                          <a:schemeClr val="tx1"/>
                        </a:solidFill>
                        <a:effectLst/>
                        <a:latin typeface="Arial Narrow" panose="020B0606020202030204" pitchFamily="34" charset="0"/>
                      </a:endParaRPr>
                    </a:p>
                  </a:txBody>
                  <a:tcPr marL="8308" marR="8308" marT="8308" marB="0" anchor="ct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Gender-specific</a:t>
                      </a:r>
                      <a:endParaRPr lang="fr-FR" sz="1600" kern="1200" dirty="0" smtClean="0">
                        <a:solidFill>
                          <a:schemeClr val="dk1"/>
                        </a:solidFill>
                        <a:effectLst/>
                        <a:latin typeface="+mn-lt"/>
                        <a:ea typeface="+mn-ea"/>
                        <a:cs typeface="+mn-cs"/>
                      </a:endParaRPr>
                    </a:p>
                    <a:p>
                      <a:pPr algn="just">
                        <a:lnSpc>
                          <a:spcPct val="100000"/>
                        </a:lnSpc>
                        <a:spcAft>
                          <a:spcPts val="0"/>
                        </a:spcAft>
                      </a:pPr>
                      <a:r>
                        <a:rPr lang="en-US" sz="1600" kern="1200" dirty="0" smtClean="0">
                          <a:solidFill>
                            <a:schemeClr val="dk1"/>
                          </a:solidFill>
                          <a:effectLst/>
                          <a:latin typeface="+mn-lt"/>
                          <a:ea typeface="+mn-ea"/>
                          <a:cs typeface="+mn-cs"/>
                        </a:rPr>
                        <a:t>e</a:t>
                      </a:r>
                      <a:endParaRPr lang="fr-FR" sz="1600" kern="1200" dirty="0">
                        <a:solidFill>
                          <a:schemeClr val="dk1"/>
                        </a:solidFill>
                        <a:effectLst/>
                        <a:latin typeface="+mn-lt"/>
                        <a:ea typeface="+mn-ea"/>
                        <a:cs typeface="+mn-cs"/>
                      </a:endParaRPr>
                    </a:p>
                  </a:txBody>
                  <a:tcPr marL="8308" marR="8308" marT="8308" marB="0" anchor="ctr"/>
                </a:tc>
                <a:tc>
                  <a:txBody>
                    <a:bodyPr/>
                    <a:lstStyle/>
                    <a:p>
                      <a:pPr algn="l" fontAlgn="ctr"/>
                      <a:r>
                        <a:rPr lang="fr-FR" sz="1600" b="0" i="0" u="none" strike="noStrike" dirty="0" smtClean="0">
                          <a:solidFill>
                            <a:srgbClr val="000000"/>
                          </a:solidFill>
                          <a:effectLst/>
                          <a:latin typeface="Arial Narrow" panose="020B0606020202030204" pitchFamily="34" charset="0"/>
                        </a:rPr>
                        <a:t>Survey/</a:t>
                      </a:r>
                      <a:r>
                        <a:rPr lang="fr-FR" sz="1600" b="0" i="0" u="none" strike="noStrike" baseline="0" dirty="0" smtClean="0">
                          <a:solidFill>
                            <a:srgbClr val="000000"/>
                          </a:solidFill>
                          <a:effectLst/>
                          <a:latin typeface="Arial Narrow" panose="020B0606020202030204" pitchFamily="34" charset="0"/>
                        </a:rPr>
                        <a:t> </a:t>
                      </a:r>
                      <a:r>
                        <a:rPr lang="fr-FR" sz="1600" b="0" i="0" u="none" strike="noStrike" baseline="0" dirty="0" err="1" smtClean="0">
                          <a:solidFill>
                            <a:srgbClr val="000000"/>
                          </a:solidFill>
                          <a:effectLst/>
                          <a:latin typeface="Arial Narrow" panose="020B0606020202030204" pitchFamily="34" charset="0"/>
                        </a:rPr>
                        <a:t>Census</a:t>
                      </a:r>
                      <a:endParaRPr lang="fr-FR" sz="1600" b="0" i="0" u="none" strike="noStrike" dirty="0">
                        <a:solidFill>
                          <a:srgbClr val="000000"/>
                        </a:solidFill>
                        <a:effectLst/>
                        <a:latin typeface="Arial Narrow" panose="020B0606020202030204" pitchFamily="34" charset="0"/>
                      </a:endParaRPr>
                    </a:p>
                  </a:txBody>
                  <a:tcPr marL="8308" marR="8308" marT="8308" marB="0" anchor="ctr"/>
                </a:tc>
                <a:extLst>
                  <a:ext uri="{0D108BD9-81ED-4DB2-BD59-A6C34878D82A}">
                    <a16:rowId xmlns="" xmlns:a16="http://schemas.microsoft.com/office/drawing/2014/main" val="1934349759"/>
                  </a:ext>
                </a:extLst>
              </a:tr>
              <a:tr h="240299">
                <a:tc rowSpan="2">
                  <a:txBody>
                    <a:bodyPr/>
                    <a:lstStyle/>
                    <a:p>
                      <a:pPr marL="0" algn="just" defTabSz="457200" rtl="0" eaLnBrk="1" fontAlgn="ctr" latinLnBrk="0" hangingPunct="1"/>
                      <a:r>
                        <a:rPr lang="fr-FR" sz="2000" b="1" u="none" strike="noStrike" kern="1200" dirty="0">
                          <a:solidFill>
                            <a:schemeClr val="dk1"/>
                          </a:solidFill>
                          <a:effectLst/>
                          <a:latin typeface="+mn-lt"/>
                          <a:ea typeface="+mn-ea"/>
                          <a:cs typeface="+mn-cs"/>
                        </a:rPr>
                        <a:t>Migration</a:t>
                      </a:r>
                    </a:p>
                  </a:txBody>
                  <a:tcPr marL="8308" marR="8308" marT="8308" marB="0" anchor="ctr"/>
                </a:tc>
                <a:tc>
                  <a:txBody>
                    <a:bodyPr/>
                    <a:lstStyle/>
                    <a:p>
                      <a:pPr algn="just" fontAlgn="ctr"/>
                      <a:r>
                        <a:rPr lang="fr-FR" sz="1600" u="none" strike="noStrike" dirty="0" smtClean="0">
                          <a:solidFill>
                            <a:schemeClr val="tx1"/>
                          </a:solidFill>
                          <a:effectLst/>
                        </a:rPr>
                        <a:t>Entry index</a:t>
                      </a:r>
                      <a:endParaRPr lang="fr-FR" sz="1600" b="0" i="0" u="none" strike="noStrike" dirty="0">
                        <a:solidFill>
                          <a:schemeClr val="tx1"/>
                        </a:solidFill>
                        <a:effectLst/>
                        <a:latin typeface="Arial Narrow" panose="020B0606020202030204" pitchFamily="34" charset="0"/>
                      </a:endParaRPr>
                    </a:p>
                  </a:txBody>
                  <a:tcPr marL="8308" marR="8308" marT="8308" marB="0" anchor="ctr"/>
                </a:tc>
                <a:tc>
                  <a:txBody>
                    <a:bodyPr/>
                    <a:lstStyle/>
                    <a:p>
                      <a:pPr algn="just">
                        <a:lnSpc>
                          <a:spcPct val="100000"/>
                        </a:lnSpc>
                        <a:spcAft>
                          <a:spcPts val="0"/>
                        </a:spcAft>
                      </a:pPr>
                      <a:r>
                        <a:rPr lang="en-US" sz="1600" kern="1200" dirty="0" smtClean="0">
                          <a:solidFill>
                            <a:schemeClr val="dk1"/>
                          </a:solidFill>
                          <a:effectLst/>
                          <a:latin typeface="+mn-lt"/>
                          <a:ea typeface="+mn-ea"/>
                          <a:cs typeface="+mn-cs"/>
                        </a:rPr>
                        <a:t>Gender-specific</a:t>
                      </a:r>
                      <a:endParaRPr lang="fr-FR" sz="1600" kern="1200" dirty="0">
                        <a:solidFill>
                          <a:schemeClr val="dk1"/>
                        </a:solidFill>
                        <a:effectLst/>
                        <a:latin typeface="+mn-lt"/>
                        <a:ea typeface="+mn-ea"/>
                        <a:cs typeface="+mn-cs"/>
                      </a:endParaRPr>
                    </a:p>
                  </a:txBody>
                  <a:tcPr marL="8308" marR="8308" marT="8308" marB="0" anchor="ctr"/>
                </a:tc>
                <a:tc>
                  <a:txBody>
                    <a:bodyPr/>
                    <a:lstStyle/>
                    <a:p>
                      <a:pPr algn="l" fontAlgn="ctr"/>
                      <a:r>
                        <a:rPr lang="fr-FR" sz="1600" b="0" i="0" u="none" strike="noStrike" dirty="0" smtClean="0">
                          <a:solidFill>
                            <a:srgbClr val="000000"/>
                          </a:solidFill>
                          <a:effectLst/>
                          <a:latin typeface="Arial Narrow" panose="020B0606020202030204" pitchFamily="34" charset="0"/>
                        </a:rPr>
                        <a:t>Survey/</a:t>
                      </a:r>
                      <a:r>
                        <a:rPr lang="fr-FR" sz="1600" b="0" i="0" u="none" strike="noStrike" baseline="0" dirty="0" smtClean="0">
                          <a:solidFill>
                            <a:srgbClr val="000000"/>
                          </a:solidFill>
                          <a:effectLst/>
                          <a:latin typeface="Arial Narrow" panose="020B0606020202030204" pitchFamily="34" charset="0"/>
                        </a:rPr>
                        <a:t> </a:t>
                      </a:r>
                      <a:r>
                        <a:rPr lang="fr-FR" sz="1600" b="0" i="0" u="none" strike="noStrike" baseline="0" dirty="0" err="1" smtClean="0">
                          <a:solidFill>
                            <a:srgbClr val="000000"/>
                          </a:solidFill>
                          <a:effectLst/>
                          <a:latin typeface="Arial Narrow" panose="020B0606020202030204" pitchFamily="34" charset="0"/>
                        </a:rPr>
                        <a:t>Census</a:t>
                      </a:r>
                      <a:endParaRPr lang="fr-FR" sz="1600" b="0" i="0" u="none" strike="noStrike" dirty="0">
                        <a:solidFill>
                          <a:srgbClr val="000000"/>
                        </a:solidFill>
                        <a:effectLst/>
                        <a:latin typeface="Arial Narrow" panose="020B0606020202030204" pitchFamily="34" charset="0"/>
                      </a:endParaRPr>
                    </a:p>
                  </a:txBody>
                  <a:tcPr marL="8308" marR="8308" marT="8308" marB="0" anchor="ctr"/>
                </a:tc>
                <a:extLst>
                  <a:ext uri="{0D108BD9-81ED-4DB2-BD59-A6C34878D82A}">
                    <a16:rowId xmlns="" xmlns:a16="http://schemas.microsoft.com/office/drawing/2014/main" val="3195734769"/>
                  </a:ext>
                </a:extLst>
              </a:tr>
              <a:tr h="341400">
                <a:tc vMerge="1">
                  <a:txBody>
                    <a:bodyPr/>
                    <a:lstStyle/>
                    <a:p>
                      <a:endParaRPr lang="fr-FR"/>
                    </a:p>
                  </a:txBody>
                  <a:tcPr/>
                </a:tc>
                <a:tc>
                  <a:txBody>
                    <a:bodyPr/>
                    <a:lstStyle/>
                    <a:p>
                      <a:pPr algn="just" fontAlgn="ctr"/>
                      <a:r>
                        <a:rPr lang="fr-FR" sz="1600" u="none" strike="noStrike" dirty="0" smtClean="0">
                          <a:solidFill>
                            <a:schemeClr val="tx1"/>
                          </a:solidFill>
                          <a:effectLst/>
                        </a:rPr>
                        <a:t>Exit index</a:t>
                      </a:r>
                      <a:endParaRPr lang="fr-FR" sz="1600" b="0" i="0" u="none" strike="noStrike" dirty="0">
                        <a:solidFill>
                          <a:schemeClr val="tx1"/>
                        </a:solidFill>
                        <a:effectLst/>
                        <a:latin typeface="Arial Narrow" panose="020B0606020202030204" pitchFamily="34" charset="0"/>
                      </a:endParaRPr>
                    </a:p>
                  </a:txBody>
                  <a:tcPr marL="8308" marR="8308" marT="8308" marB="0" anchor="ctr"/>
                </a:tc>
                <a:tc>
                  <a:txBody>
                    <a:bodyPr/>
                    <a:lstStyle/>
                    <a:p>
                      <a:pPr algn="just">
                        <a:lnSpc>
                          <a:spcPct val="100000"/>
                        </a:lnSpc>
                        <a:spcAft>
                          <a:spcPts val="0"/>
                        </a:spcAft>
                      </a:pPr>
                      <a:r>
                        <a:rPr lang="en-US" sz="1600" kern="1200" dirty="0" smtClean="0">
                          <a:solidFill>
                            <a:schemeClr val="dk1"/>
                          </a:solidFill>
                          <a:effectLst/>
                          <a:latin typeface="+mn-lt"/>
                          <a:ea typeface="+mn-ea"/>
                          <a:cs typeface="+mn-cs"/>
                        </a:rPr>
                        <a:t>Gender-specific</a:t>
                      </a:r>
                      <a:endParaRPr lang="fr-FR" sz="1600" kern="1200" dirty="0">
                        <a:solidFill>
                          <a:schemeClr val="dk1"/>
                        </a:solidFill>
                        <a:effectLst/>
                        <a:latin typeface="+mn-lt"/>
                        <a:ea typeface="+mn-ea"/>
                        <a:cs typeface="+mn-cs"/>
                      </a:endParaRPr>
                    </a:p>
                  </a:txBody>
                  <a:tcPr marL="8308" marR="8308" marT="8308" marB="0" anchor="ctr"/>
                </a:tc>
                <a:tc>
                  <a:txBody>
                    <a:bodyPr/>
                    <a:lstStyle/>
                    <a:p>
                      <a:pPr algn="l" fontAlgn="ctr"/>
                      <a:r>
                        <a:rPr lang="fr-FR" sz="1600" b="0" i="0" u="none" strike="noStrike" dirty="0" smtClean="0">
                          <a:solidFill>
                            <a:srgbClr val="000000"/>
                          </a:solidFill>
                          <a:effectLst/>
                          <a:latin typeface="Arial Narrow" panose="020B0606020202030204" pitchFamily="34" charset="0"/>
                        </a:rPr>
                        <a:t>Survey/</a:t>
                      </a:r>
                      <a:r>
                        <a:rPr lang="fr-FR" sz="1600" b="0" i="0" u="none" strike="noStrike" baseline="0" dirty="0" smtClean="0">
                          <a:solidFill>
                            <a:srgbClr val="000000"/>
                          </a:solidFill>
                          <a:effectLst/>
                          <a:latin typeface="Arial Narrow" panose="020B0606020202030204" pitchFamily="34" charset="0"/>
                        </a:rPr>
                        <a:t> </a:t>
                      </a:r>
                      <a:r>
                        <a:rPr lang="fr-FR" sz="1600" b="0" i="0" u="none" strike="noStrike" baseline="0" dirty="0" err="1" smtClean="0">
                          <a:solidFill>
                            <a:srgbClr val="000000"/>
                          </a:solidFill>
                          <a:effectLst/>
                          <a:latin typeface="Arial Narrow" panose="020B0606020202030204" pitchFamily="34" charset="0"/>
                        </a:rPr>
                        <a:t>Census</a:t>
                      </a:r>
                      <a:endParaRPr lang="fr-FR" sz="1600" b="0" i="0" u="none" strike="noStrike" dirty="0">
                        <a:solidFill>
                          <a:srgbClr val="000000"/>
                        </a:solidFill>
                        <a:effectLst/>
                        <a:latin typeface="Arial Narrow" panose="020B0606020202030204" pitchFamily="34" charset="0"/>
                      </a:endParaRPr>
                    </a:p>
                  </a:txBody>
                  <a:tcPr marL="8308" marR="8308" marT="8308" marB="0" anchor="ctr"/>
                </a:tc>
                <a:extLst>
                  <a:ext uri="{0D108BD9-81ED-4DB2-BD59-A6C34878D82A}">
                    <a16:rowId xmlns="" xmlns:a16="http://schemas.microsoft.com/office/drawing/2014/main" val="432600843"/>
                  </a:ext>
                </a:extLst>
              </a:tr>
              <a:tr h="452947">
                <a:tc rowSpan="2">
                  <a:txBody>
                    <a:bodyPr/>
                    <a:lstStyle/>
                    <a:p>
                      <a:pPr algn="l" fontAlgn="ctr"/>
                      <a:r>
                        <a:rPr lang="en-US" sz="1800" b="1" u="none" strike="noStrike" dirty="0" smtClean="0">
                          <a:effectLst/>
                        </a:rPr>
                        <a:t>Infrastructure and basic social services</a:t>
                      </a:r>
                      <a:endParaRPr lang="fr-FR" sz="1800" b="1" i="0" u="none" strike="noStrike" dirty="0">
                        <a:solidFill>
                          <a:srgbClr val="000000"/>
                        </a:solidFill>
                        <a:effectLst/>
                        <a:latin typeface="Arial Narrow" panose="020B0606020202030204" pitchFamily="34" charset="0"/>
                      </a:endParaRPr>
                    </a:p>
                  </a:txBody>
                  <a:tcPr marL="8308" marR="8308" marT="8308" marB="0" anchor="ctr"/>
                </a:tc>
                <a:tc>
                  <a:txBody>
                    <a:bodyPr/>
                    <a:lstStyle/>
                    <a:p>
                      <a:pPr algn="just" fontAlgn="ctr"/>
                      <a:r>
                        <a:rPr lang="en-US" sz="1600" u="none" strike="noStrike" dirty="0" smtClean="0">
                          <a:solidFill>
                            <a:schemeClr val="tx1"/>
                          </a:solidFill>
                          <a:effectLst/>
                        </a:rPr>
                        <a:t>Index of access to infrastructure and basic social services</a:t>
                      </a:r>
                      <a:endParaRPr lang="fr-FR" sz="1600" b="0" i="0" u="none" strike="noStrike" dirty="0">
                        <a:solidFill>
                          <a:schemeClr val="tx1"/>
                        </a:solidFill>
                        <a:effectLst/>
                        <a:latin typeface="Arial Narrow" panose="020B0606020202030204" pitchFamily="34" charset="0"/>
                      </a:endParaRPr>
                    </a:p>
                  </a:txBody>
                  <a:tcPr marL="8308" marR="8308" marT="8308" marB="0" anchor="ctr"/>
                </a:tc>
                <a:tc>
                  <a:txBody>
                    <a:bodyPr/>
                    <a:lstStyle/>
                    <a:p>
                      <a:pPr algn="just">
                        <a:lnSpc>
                          <a:spcPct val="100000"/>
                        </a:lnSpc>
                        <a:spcAft>
                          <a:spcPts val="0"/>
                        </a:spcAft>
                      </a:pPr>
                      <a:r>
                        <a:rPr lang="en-US" sz="1600" kern="1200" dirty="0" smtClean="0">
                          <a:solidFill>
                            <a:schemeClr val="dk1"/>
                          </a:solidFill>
                          <a:effectLst/>
                          <a:latin typeface="+mn-lt"/>
                          <a:ea typeface="+mn-ea"/>
                          <a:cs typeface="+mn-cs"/>
                        </a:rPr>
                        <a:t>Gender-specific</a:t>
                      </a:r>
                      <a:endParaRPr lang="fr-FR" sz="1600" kern="1200" dirty="0">
                        <a:solidFill>
                          <a:schemeClr val="dk1"/>
                        </a:solidFill>
                        <a:effectLst/>
                        <a:latin typeface="+mn-lt"/>
                        <a:ea typeface="+mn-ea"/>
                        <a:cs typeface="+mn-cs"/>
                      </a:endParaRPr>
                    </a:p>
                  </a:txBody>
                  <a:tcPr marL="8308" marR="8308" marT="8308" marB="0" anchor="ct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fr-FR" sz="1600" b="0" i="0" u="none" strike="noStrike" dirty="0" smtClean="0">
                          <a:solidFill>
                            <a:srgbClr val="000000"/>
                          </a:solidFill>
                          <a:effectLst/>
                          <a:latin typeface="Arial Narrow" panose="020B0606020202030204" pitchFamily="34" charset="0"/>
                        </a:rPr>
                        <a:t>Survey</a:t>
                      </a:r>
                    </a:p>
                  </a:txBody>
                  <a:tcPr marL="8308" marR="8308" marT="8308" marB="0" anchor="ctr"/>
                </a:tc>
                <a:extLst>
                  <a:ext uri="{0D108BD9-81ED-4DB2-BD59-A6C34878D82A}">
                    <a16:rowId xmlns="" xmlns:a16="http://schemas.microsoft.com/office/drawing/2014/main" val="2643178935"/>
                  </a:ext>
                </a:extLst>
              </a:tr>
              <a:tr h="600686">
                <a:tc vMerge="1">
                  <a:txBody>
                    <a:bodyPr/>
                    <a:lstStyle/>
                    <a:p>
                      <a:endParaRPr lang="fr-FR"/>
                    </a:p>
                  </a:txBody>
                  <a:tcPr/>
                </a:tc>
                <a:tc>
                  <a:txBody>
                    <a:bodyPr/>
                    <a:lstStyle/>
                    <a:p>
                      <a:pPr marL="0" marR="0" lvl="0" indent="0" algn="just" defTabSz="457200" rtl="0" eaLnBrk="1" fontAlgn="ctr" latinLnBrk="0" hangingPunct="1">
                        <a:lnSpc>
                          <a:spcPct val="100000"/>
                        </a:lnSpc>
                        <a:spcBef>
                          <a:spcPts val="0"/>
                        </a:spcBef>
                        <a:spcAft>
                          <a:spcPts val="0"/>
                        </a:spcAft>
                        <a:buClrTx/>
                        <a:buSzTx/>
                        <a:buFontTx/>
                        <a:buNone/>
                        <a:tabLst/>
                        <a:defRPr/>
                      </a:pPr>
                      <a:r>
                        <a:rPr lang="en-US" sz="1600" u="none" strike="noStrike" dirty="0" smtClean="0">
                          <a:solidFill>
                            <a:schemeClr val="tx1"/>
                          </a:solidFill>
                          <a:effectLst/>
                        </a:rPr>
                        <a:t>Quality index of infrastructures and basic social services</a:t>
                      </a:r>
                      <a:endParaRPr lang="fr-FR" sz="1600" b="0" i="0" u="none" strike="noStrike" dirty="0" smtClean="0">
                        <a:solidFill>
                          <a:schemeClr val="tx1"/>
                        </a:solidFill>
                        <a:effectLst/>
                        <a:latin typeface="Arial Narrow" panose="020B0606020202030204" pitchFamily="34" charset="0"/>
                      </a:endParaRPr>
                    </a:p>
                  </a:txBody>
                  <a:tcPr marL="8308" marR="8308" marT="8308" marB="0" anchor="ctr"/>
                </a:tc>
                <a:tc>
                  <a:txBody>
                    <a:bodyPr/>
                    <a:lstStyle/>
                    <a:p>
                      <a:pPr algn="just">
                        <a:lnSpc>
                          <a:spcPct val="100000"/>
                        </a:lnSpc>
                        <a:spcAft>
                          <a:spcPts val="0"/>
                        </a:spcAft>
                      </a:pPr>
                      <a:r>
                        <a:rPr lang="en-US" sz="1600" kern="1200" dirty="0" smtClean="0">
                          <a:solidFill>
                            <a:schemeClr val="dk1"/>
                          </a:solidFill>
                          <a:effectLst/>
                          <a:latin typeface="+mn-lt"/>
                          <a:ea typeface="+mn-ea"/>
                          <a:cs typeface="+mn-cs"/>
                        </a:rPr>
                        <a:t>Gender-specific</a:t>
                      </a:r>
                      <a:endParaRPr lang="fr-FR" sz="1600" kern="1200" dirty="0">
                        <a:solidFill>
                          <a:schemeClr val="dk1"/>
                        </a:solidFill>
                        <a:effectLst/>
                        <a:latin typeface="+mn-lt"/>
                        <a:ea typeface="+mn-ea"/>
                        <a:cs typeface="+mn-cs"/>
                      </a:endParaRPr>
                    </a:p>
                  </a:txBody>
                  <a:tcPr marL="8308" marR="8308" marT="8308" marB="0" anchor="ct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fr-FR" sz="1600" b="0" i="0" u="none" strike="noStrike" dirty="0" smtClean="0">
                          <a:solidFill>
                            <a:srgbClr val="000000"/>
                          </a:solidFill>
                          <a:effectLst/>
                          <a:latin typeface="Arial Narrow" panose="020B0606020202030204" pitchFamily="34" charset="0"/>
                        </a:rPr>
                        <a:t>Survey</a:t>
                      </a:r>
                    </a:p>
                  </a:txBody>
                  <a:tcPr marL="8308" marR="8308" marT="8308" marB="0" anchor="ctr"/>
                </a:tc>
                <a:extLst>
                  <a:ext uri="{0D108BD9-81ED-4DB2-BD59-A6C34878D82A}">
                    <a16:rowId xmlns="" xmlns:a16="http://schemas.microsoft.com/office/drawing/2014/main" val="4118923098"/>
                  </a:ext>
                </a:extLst>
              </a:tr>
              <a:tr h="311053">
                <a:tc rowSpan="3">
                  <a:txBody>
                    <a:bodyPr/>
                    <a:lstStyle/>
                    <a:p>
                      <a:pPr marL="0" algn="just" defTabSz="457200" rtl="0" eaLnBrk="1" fontAlgn="ctr" latinLnBrk="0" hangingPunct="1"/>
                      <a:r>
                        <a:rPr lang="fr-FR" sz="2000" b="1" u="none" strike="noStrike" kern="1200" dirty="0" smtClean="0">
                          <a:solidFill>
                            <a:schemeClr val="dk1"/>
                          </a:solidFill>
                          <a:effectLst/>
                          <a:latin typeface="+mn-lt"/>
                          <a:ea typeface="+mn-ea"/>
                          <a:cs typeface="+mn-cs"/>
                        </a:rPr>
                        <a:t>Financial </a:t>
                      </a:r>
                      <a:r>
                        <a:rPr lang="fr-FR" sz="2000" b="1" u="none" strike="noStrike" kern="1200" dirty="0" err="1" smtClean="0">
                          <a:solidFill>
                            <a:schemeClr val="dk1"/>
                          </a:solidFill>
                          <a:effectLst/>
                          <a:latin typeface="+mn-lt"/>
                          <a:ea typeface="+mn-ea"/>
                          <a:cs typeface="+mn-cs"/>
                        </a:rPr>
                        <a:t>flows</a:t>
                      </a:r>
                      <a:endParaRPr lang="fr-FR" sz="2000" b="1" u="none" strike="noStrike" kern="1200" dirty="0">
                        <a:solidFill>
                          <a:schemeClr val="dk1"/>
                        </a:solidFill>
                        <a:effectLst/>
                        <a:latin typeface="+mn-lt"/>
                        <a:ea typeface="+mn-ea"/>
                        <a:cs typeface="+mn-cs"/>
                      </a:endParaRPr>
                    </a:p>
                  </a:txBody>
                  <a:tcPr marL="8308" marR="8308" marT="8308" marB="0" anchor="ctr"/>
                </a:tc>
                <a:tc>
                  <a:txBody>
                    <a:bodyPr/>
                    <a:lstStyle/>
                    <a:p>
                      <a:pPr algn="just" fontAlgn="ctr"/>
                      <a:r>
                        <a:rPr lang="en-US" sz="1600" u="none" strike="noStrike" dirty="0" smtClean="0">
                          <a:solidFill>
                            <a:schemeClr val="tx1"/>
                          </a:solidFill>
                          <a:effectLst/>
                        </a:rPr>
                        <a:t>Cost of the basket of housewives in the region</a:t>
                      </a:r>
                      <a:endParaRPr lang="fr-FR" sz="1600" b="0" i="0" u="none" strike="noStrike" dirty="0">
                        <a:solidFill>
                          <a:schemeClr val="tx1"/>
                        </a:solidFill>
                        <a:effectLst/>
                        <a:latin typeface="Arial Narrow" panose="020B0606020202030204" pitchFamily="34" charset="0"/>
                      </a:endParaRPr>
                    </a:p>
                  </a:txBody>
                  <a:tcPr marL="8308" marR="8308" marT="8308" marB="0" anchor="ctr"/>
                </a:tc>
                <a:tc>
                  <a:txBody>
                    <a:bodyPr/>
                    <a:lstStyle/>
                    <a:p>
                      <a:pPr algn="just">
                        <a:lnSpc>
                          <a:spcPct val="100000"/>
                        </a:lnSpc>
                        <a:spcAft>
                          <a:spcPts val="0"/>
                        </a:spcAft>
                      </a:pPr>
                      <a:r>
                        <a:rPr lang="en-US" sz="1600" kern="1200" dirty="0" smtClean="0">
                          <a:solidFill>
                            <a:schemeClr val="dk1"/>
                          </a:solidFill>
                          <a:effectLst/>
                          <a:latin typeface="+mn-lt"/>
                          <a:ea typeface="+mn-ea"/>
                          <a:cs typeface="+mn-cs"/>
                        </a:rPr>
                        <a:t>Gender-specific</a:t>
                      </a:r>
                      <a:endParaRPr lang="fr-FR" sz="1600" kern="1200" dirty="0">
                        <a:solidFill>
                          <a:schemeClr val="dk1"/>
                        </a:solidFill>
                        <a:effectLst/>
                        <a:latin typeface="+mn-lt"/>
                        <a:ea typeface="+mn-ea"/>
                        <a:cs typeface="+mn-cs"/>
                      </a:endParaRPr>
                    </a:p>
                  </a:txBody>
                  <a:tcPr marL="8308" marR="8308" marT="8308" marB="0" anchor="ct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fr-FR" sz="1600" b="0" i="0" u="none" strike="noStrike" dirty="0" smtClean="0">
                          <a:solidFill>
                            <a:srgbClr val="000000"/>
                          </a:solidFill>
                          <a:effectLst/>
                          <a:latin typeface="Arial Narrow" panose="020B0606020202030204" pitchFamily="34" charset="0"/>
                        </a:rPr>
                        <a:t>Survey</a:t>
                      </a:r>
                    </a:p>
                  </a:txBody>
                  <a:tcPr marL="8308" marR="8308" marT="8308" marB="0" anchor="ctr"/>
                </a:tc>
                <a:extLst>
                  <a:ext uri="{0D108BD9-81ED-4DB2-BD59-A6C34878D82A}">
                    <a16:rowId xmlns="" xmlns:a16="http://schemas.microsoft.com/office/drawing/2014/main" val="2413105568"/>
                  </a:ext>
                </a:extLst>
              </a:tr>
              <a:tr h="452947">
                <a:tc vMerge="1">
                  <a:txBody>
                    <a:bodyPr/>
                    <a:lstStyle/>
                    <a:p>
                      <a:endParaRPr lang="fr-FR"/>
                    </a:p>
                  </a:txBody>
                  <a:tcPr/>
                </a:tc>
                <a:tc>
                  <a:txBody>
                    <a:bodyPr/>
                    <a:lstStyle/>
                    <a:p>
                      <a:pPr algn="just" fontAlgn="ctr"/>
                      <a:r>
                        <a:rPr lang="en-US" sz="1600" b="0" i="0" u="none" strike="noStrike" dirty="0" smtClean="0">
                          <a:solidFill>
                            <a:schemeClr val="tx1"/>
                          </a:solidFill>
                          <a:effectLst/>
                          <a:latin typeface="+mn-lt"/>
                        </a:rPr>
                        <a:t>Rate of access to formal transfer services</a:t>
                      </a:r>
                      <a:endParaRPr lang="fr-FR" sz="1600" b="0" i="0" u="none" strike="noStrike" dirty="0">
                        <a:solidFill>
                          <a:schemeClr val="tx1"/>
                        </a:solidFill>
                        <a:effectLst/>
                        <a:latin typeface="Arial Narrow" panose="020B0606020202030204" pitchFamily="34" charset="0"/>
                      </a:endParaRPr>
                    </a:p>
                  </a:txBody>
                  <a:tcPr marL="8308" marR="8308" marT="8308" marB="0" anchor="ctr"/>
                </a:tc>
                <a:tc>
                  <a:txBody>
                    <a:bodyPr/>
                    <a:lstStyle/>
                    <a:p>
                      <a:pPr algn="just">
                        <a:lnSpc>
                          <a:spcPct val="100000"/>
                        </a:lnSpc>
                        <a:spcAft>
                          <a:spcPts val="0"/>
                        </a:spcAft>
                      </a:pPr>
                      <a:r>
                        <a:rPr lang="en-US" sz="1600" kern="1200" dirty="0" smtClean="0">
                          <a:solidFill>
                            <a:schemeClr val="dk1"/>
                          </a:solidFill>
                          <a:effectLst/>
                          <a:latin typeface="+mn-lt"/>
                          <a:ea typeface="+mn-ea"/>
                          <a:cs typeface="+mn-cs"/>
                        </a:rPr>
                        <a:t>Gender-specific</a:t>
                      </a:r>
                      <a:endParaRPr lang="fr-FR" sz="1600" kern="1200" dirty="0">
                        <a:solidFill>
                          <a:schemeClr val="dk1"/>
                        </a:solidFill>
                        <a:effectLst/>
                        <a:latin typeface="+mn-lt"/>
                        <a:ea typeface="+mn-ea"/>
                        <a:cs typeface="+mn-cs"/>
                      </a:endParaRPr>
                    </a:p>
                  </a:txBody>
                  <a:tcPr marL="8308" marR="8308" marT="8308" marB="0" anchor="ct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fr-FR" sz="1600" b="0" i="0" u="none" strike="noStrike" dirty="0" smtClean="0">
                          <a:solidFill>
                            <a:srgbClr val="000000"/>
                          </a:solidFill>
                          <a:effectLst/>
                          <a:latin typeface="Arial Narrow" panose="020B0606020202030204" pitchFamily="34" charset="0"/>
                        </a:rPr>
                        <a:t>Survey</a:t>
                      </a:r>
                    </a:p>
                  </a:txBody>
                  <a:tcPr marL="8308" marR="8308" marT="8308" marB="0" anchor="ctr"/>
                </a:tc>
                <a:extLst>
                  <a:ext uri="{0D108BD9-81ED-4DB2-BD59-A6C34878D82A}">
                    <a16:rowId xmlns="" xmlns:a16="http://schemas.microsoft.com/office/drawing/2014/main" val="32514259"/>
                  </a:ext>
                </a:extLst>
              </a:tr>
              <a:tr h="327882">
                <a:tc vMerge="1">
                  <a:txBody>
                    <a:bodyPr/>
                    <a:lstStyle/>
                    <a:p>
                      <a:endParaRPr lang="fr-FR"/>
                    </a:p>
                  </a:txBody>
                  <a:tcPr/>
                </a:tc>
                <a:tc>
                  <a:txBody>
                    <a:bodyPr/>
                    <a:lstStyle/>
                    <a:p>
                      <a:pPr algn="just" fontAlgn="ctr"/>
                      <a:r>
                        <a:rPr lang="fr-FR" sz="1600" u="none" strike="noStrike" dirty="0" err="1" smtClean="0">
                          <a:solidFill>
                            <a:schemeClr val="tx1"/>
                          </a:solidFill>
                          <a:effectLst/>
                        </a:rPr>
                        <a:t>Consumption</a:t>
                      </a:r>
                      <a:r>
                        <a:rPr lang="fr-FR" sz="1600" u="none" strike="noStrike" dirty="0" smtClean="0">
                          <a:solidFill>
                            <a:schemeClr val="tx1"/>
                          </a:solidFill>
                          <a:effectLst/>
                        </a:rPr>
                        <a:t> per capita</a:t>
                      </a:r>
                      <a:endParaRPr lang="fr-FR" sz="1600" b="0" i="0" u="none" strike="noStrike" dirty="0">
                        <a:solidFill>
                          <a:schemeClr val="tx1"/>
                        </a:solidFill>
                        <a:effectLst/>
                        <a:latin typeface="Arial Narrow" panose="020B0606020202030204" pitchFamily="34" charset="0"/>
                      </a:endParaRPr>
                    </a:p>
                  </a:txBody>
                  <a:tcPr marL="8308" marR="8308" marT="8308" marB="0" anchor="ctr"/>
                </a:tc>
                <a:tc>
                  <a:txBody>
                    <a:bodyPr/>
                    <a:lstStyle/>
                    <a:p>
                      <a:pPr algn="just">
                        <a:lnSpc>
                          <a:spcPct val="100000"/>
                        </a:lnSpc>
                        <a:spcAft>
                          <a:spcPts val="0"/>
                        </a:spcAft>
                      </a:pPr>
                      <a:r>
                        <a:rPr lang="en-US" sz="1600" kern="1200" dirty="0" smtClean="0">
                          <a:solidFill>
                            <a:schemeClr val="dk1"/>
                          </a:solidFill>
                          <a:effectLst/>
                          <a:latin typeface="+mn-lt"/>
                          <a:ea typeface="+mn-ea"/>
                          <a:cs typeface="+mn-cs"/>
                        </a:rPr>
                        <a:t>Gender-specific</a:t>
                      </a:r>
                      <a:endParaRPr lang="fr-FR" sz="1600" kern="1200" dirty="0">
                        <a:solidFill>
                          <a:schemeClr val="dk1"/>
                        </a:solidFill>
                        <a:effectLst/>
                        <a:latin typeface="+mn-lt"/>
                        <a:ea typeface="+mn-ea"/>
                        <a:cs typeface="+mn-cs"/>
                      </a:endParaRPr>
                    </a:p>
                  </a:txBody>
                  <a:tcPr marL="8308" marR="8308" marT="8308" marB="0" anchor="ctr"/>
                </a:tc>
                <a:tc>
                  <a:txBody>
                    <a:bodyPr/>
                    <a:lstStyle/>
                    <a:p>
                      <a:pPr marL="0" marR="0" lvl="0" indent="0" algn="just" defTabSz="457200" rtl="0" eaLnBrk="1" fontAlgn="ctr" latinLnBrk="0" hangingPunct="1">
                        <a:lnSpc>
                          <a:spcPct val="100000"/>
                        </a:lnSpc>
                        <a:spcBef>
                          <a:spcPts val="0"/>
                        </a:spcBef>
                        <a:spcAft>
                          <a:spcPts val="0"/>
                        </a:spcAft>
                        <a:buClrTx/>
                        <a:buSzTx/>
                        <a:buFontTx/>
                        <a:buNone/>
                        <a:tabLst/>
                        <a:defRPr/>
                      </a:pPr>
                      <a:r>
                        <a:rPr lang="fr-FR" sz="1600" b="0" i="0" u="none" strike="noStrike" dirty="0" smtClean="0">
                          <a:solidFill>
                            <a:srgbClr val="000000"/>
                          </a:solidFill>
                          <a:effectLst/>
                          <a:latin typeface="Arial Narrow" panose="020B0606020202030204" pitchFamily="34" charset="0"/>
                        </a:rPr>
                        <a:t>Survey</a:t>
                      </a:r>
                    </a:p>
                  </a:txBody>
                  <a:tcPr marL="8308" marR="8308" marT="8308" marB="0" anchor="ctr"/>
                </a:tc>
                <a:extLst>
                  <a:ext uri="{0D108BD9-81ED-4DB2-BD59-A6C34878D82A}">
                    <a16:rowId xmlns="" xmlns:a16="http://schemas.microsoft.com/office/drawing/2014/main" val="4190895127"/>
                  </a:ext>
                </a:extLst>
              </a:tr>
            </a:tbl>
          </a:graphicData>
        </a:graphic>
      </p:graphicFrame>
      <p:sp>
        <p:nvSpPr>
          <p:cNvPr id="5" name="ZoneTexte 4"/>
          <p:cNvSpPr txBox="1"/>
          <p:nvPr/>
        </p:nvSpPr>
        <p:spPr>
          <a:xfrm>
            <a:off x="115504" y="6439281"/>
            <a:ext cx="3349592" cy="369332"/>
          </a:xfrm>
          <a:prstGeom prst="rect">
            <a:avLst/>
          </a:prstGeom>
          <a:noFill/>
        </p:spPr>
        <p:txBody>
          <a:bodyPr wrap="square" rtlCol="0">
            <a:spAutoFit/>
          </a:bodyPr>
          <a:lstStyle/>
          <a:p>
            <a:r>
              <a:rPr lang="fr-FR" b="1" dirty="0" smtClean="0">
                <a:solidFill>
                  <a:schemeClr val="bg1"/>
                </a:solidFill>
              </a:rPr>
              <a:t>Source: CREG 2019</a:t>
            </a:r>
            <a:endParaRPr lang="fr-FR" b="1" dirty="0">
              <a:solidFill>
                <a:schemeClr val="bg1"/>
              </a:solidFill>
            </a:endParaRPr>
          </a:p>
        </p:txBody>
      </p:sp>
      <p:sp>
        <p:nvSpPr>
          <p:cNvPr id="7" name="Titre 3">
            <a:extLst>
              <a:ext uri="{FF2B5EF4-FFF2-40B4-BE49-F238E27FC236}">
                <a16:creationId xmlns="" xmlns:a16="http://schemas.microsoft.com/office/drawing/2014/main" id="{0A206755-E120-43CE-A38F-9D82C18ED260}"/>
              </a:ext>
            </a:extLst>
          </p:cNvPr>
          <p:cNvSpPr>
            <a:spLocks noGrp="1"/>
          </p:cNvSpPr>
          <p:nvPr>
            <p:ph type="title"/>
          </p:nvPr>
        </p:nvSpPr>
        <p:spPr>
          <a:xfrm>
            <a:off x="5486400" y="184641"/>
            <a:ext cx="3542712" cy="639762"/>
          </a:xfrm>
          <a:ln>
            <a:noFill/>
          </a:ln>
        </p:spPr>
        <p:txBody>
          <a:bodyPr>
            <a:noAutofit/>
          </a:bodyPr>
          <a:lstStyle/>
          <a:p>
            <a:r>
              <a:rPr lang="fr-FR" sz="3200" b="1" dirty="0">
                <a:solidFill>
                  <a:schemeClr val="bg1"/>
                </a:solidFill>
              </a:rPr>
              <a:t>Components of Dimension </a:t>
            </a:r>
            <a:r>
              <a:rPr lang="fr-FR" sz="3200" b="1" dirty="0" smtClean="0">
                <a:solidFill>
                  <a:schemeClr val="bg1"/>
                </a:solidFill>
              </a:rPr>
              <a:t>5</a:t>
            </a:r>
            <a:endParaRPr lang="fr-FR" sz="3200" b="1" dirty="0">
              <a:solidFill>
                <a:schemeClr val="bg1"/>
              </a:solidFill>
            </a:endParaRPr>
          </a:p>
        </p:txBody>
      </p:sp>
    </p:spTree>
    <p:extLst>
      <p:ext uri="{BB962C8B-B14F-4D97-AF65-F5344CB8AC3E}">
        <p14:creationId xmlns:p14="http://schemas.microsoft.com/office/powerpoint/2010/main" val="49125656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89FDD5D3-9CF2-4958-834A-20B08AF0C281}" type="slidenum">
              <a:rPr lang="fr-FR" sz="2000">
                <a:solidFill>
                  <a:prstClr val="white"/>
                </a:solidFill>
              </a:rPr>
              <a:pPr/>
              <a:t>18</a:t>
            </a:fld>
            <a:endParaRPr lang="fr-FR" sz="2000">
              <a:solidFill>
                <a:prstClr val="white"/>
              </a:solidFill>
            </a:endParaRPr>
          </a:p>
        </p:txBody>
      </p:sp>
      <p:sp>
        <p:nvSpPr>
          <p:cNvPr id="7" name="ZoneTexte 6"/>
          <p:cNvSpPr txBox="1"/>
          <p:nvPr/>
        </p:nvSpPr>
        <p:spPr>
          <a:xfrm>
            <a:off x="6553200" y="3066522"/>
            <a:ext cx="2222694" cy="2246769"/>
          </a:xfrm>
          <a:prstGeom prst="rect">
            <a:avLst/>
          </a:prstGeom>
          <a:noFill/>
        </p:spPr>
        <p:txBody>
          <a:bodyPr wrap="square" rtlCol="0">
            <a:spAutoFit/>
          </a:bodyPr>
          <a:lstStyle/>
          <a:p>
            <a:pPr algn="just"/>
            <a:r>
              <a:rPr lang="fr-FR" sz="2000" b="1" dirty="0" err="1" smtClean="0">
                <a:solidFill>
                  <a:prstClr val="black"/>
                </a:solidFill>
                <a:latin typeface="Arial" panose="020B0604020202020204" pitchFamily="34" charset="0"/>
                <a:cs typeface="Arial" panose="020B0604020202020204" pitchFamily="34" charset="0"/>
              </a:rPr>
              <a:t>Legend</a:t>
            </a:r>
            <a:r>
              <a:rPr lang="fr-FR" sz="2000" b="1" dirty="0" smtClean="0">
                <a:solidFill>
                  <a:prstClr val="black"/>
                </a:solidFill>
                <a:latin typeface="Arial" panose="020B0604020202020204" pitchFamily="34" charset="0"/>
                <a:cs typeface="Arial" panose="020B0604020202020204" pitchFamily="34" charset="0"/>
              </a:rPr>
              <a:t> </a:t>
            </a:r>
            <a:r>
              <a:rPr lang="fr-FR" sz="2000" b="1" dirty="0">
                <a:solidFill>
                  <a:prstClr val="black"/>
                </a:solidFill>
                <a:latin typeface="Arial" panose="020B0604020202020204" pitchFamily="34" charset="0"/>
                <a:cs typeface="Arial" panose="020B0604020202020204" pitchFamily="34" charset="0"/>
              </a:rPr>
              <a:t>:</a:t>
            </a:r>
          </a:p>
          <a:p>
            <a:pPr algn="just"/>
            <a:endParaRPr lang="fr-FR" sz="2000" b="1" dirty="0">
              <a:solidFill>
                <a:prstClr val="black"/>
              </a:solidFill>
              <a:latin typeface="Arial" panose="020B0604020202020204" pitchFamily="34" charset="0"/>
              <a:cs typeface="Arial" panose="020B0604020202020204" pitchFamily="34" charset="0"/>
            </a:endParaRPr>
          </a:p>
          <a:p>
            <a:pPr algn="just"/>
            <a:r>
              <a:rPr lang="fr-FR" sz="2000" b="1" dirty="0">
                <a:solidFill>
                  <a:prstClr val="black"/>
                </a:solidFill>
                <a:latin typeface="Arial" panose="020B0604020202020204" pitchFamily="34" charset="0"/>
                <a:cs typeface="Arial" panose="020B0604020202020204" pitchFamily="34" charset="0"/>
              </a:rPr>
              <a:t>           </a:t>
            </a:r>
            <a:r>
              <a:rPr lang="fr-FR" sz="2000" dirty="0">
                <a:solidFill>
                  <a:prstClr val="black"/>
                </a:solidFill>
                <a:latin typeface="Arial" panose="020B0604020202020204" pitchFamily="34" charset="0"/>
                <a:cs typeface="Arial" panose="020B0604020202020204" pitchFamily="34" charset="0"/>
              </a:rPr>
              <a:t>&lt; 50%</a:t>
            </a:r>
          </a:p>
          <a:p>
            <a:pPr algn="just"/>
            <a:endParaRPr lang="fr-FR" sz="2000" b="1" dirty="0">
              <a:solidFill>
                <a:prstClr val="black"/>
              </a:solidFill>
              <a:latin typeface="Arial" panose="020B0604020202020204" pitchFamily="34" charset="0"/>
              <a:cs typeface="Arial" panose="020B0604020202020204" pitchFamily="34" charset="0"/>
            </a:endParaRPr>
          </a:p>
          <a:p>
            <a:pPr algn="just"/>
            <a:r>
              <a:rPr lang="fr-FR" sz="2000" b="1" dirty="0">
                <a:solidFill>
                  <a:prstClr val="black"/>
                </a:solidFill>
                <a:latin typeface="Arial" panose="020B0604020202020204" pitchFamily="34" charset="0"/>
                <a:cs typeface="Arial" panose="020B0604020202020204" pitchFamily="34" charset="0"/>
              </a:rPr>
              <a:t>       </a:t>
            </a:r>
            <a:r>
              <a:rPr lang="fr-FR" sz="2000" dirty="0">
                <a:solidFill>
                  <a:prstClr val="black"/>
                </a:solidFill>
                <a:latin typeface="Arial" panose="020B0604020202020204" pitchFamily="34" charset="0"/>
                <a:cs typeface="Arial" panose="020B0604020202020204" pitchFamily="34" charset="0"/>
              </a:rPr>
              <a:t>    50% - </a:t>
            </a:r>
            <a:r>
              <a:rPr lang="fr-FR" sz="2000" dirty="0" smtClean="0">
                <a:solidFill>
                  <a:prstClr val="black"/>
                </a:solidFill>
                <a:latin typeface="Arial" panose="020B0604020202020204" pitchFamily="34" charset="0"/>
                <a:cs typeface="Arial" panose="020B0604020202020204" pitchFamily="34" charset="0"/>
              </a:rPr>
              <a:t>79%</a:t>
            </a:r>
            <a:endParaRPr lang="fr-FR" sz="2000" dirty="0">
              <a:solidFill>
                <a:prstClr val="black"/>
              </a:solidFill>
              <a:latin typeface="Arial" panose="020B0604020202020204" pitchFamily="34" charset="0"/>
              <a:cs typeface="Arial" panose="020B0604020202020204" pitchFamily="34" charset="0"/>
            </a:endParaRPr>
          </a:p>
          <a:p>
            <a:pPr algn="just"/>
            <a:endParaRPr lang="fr-FR" sz="2000" b="1" dirty="0">
              <a:solidFill>
                <a:prstClr val="black"/>
              </a:solidFill>
              <a:latin typeface="Arial" panose="020B0604020202020204" pitchFamily="34" charset="0"/>
              <a:cs typeface="Arial" panose="020B0604020202020204" pitchFamily="34" charset="0"/>
            </a:endParaRPr>
          </a:p>
          <a:p>
            <a:pPr algn="just"/>
            <a:r>
              <a:rPr lang="fr-FR" sz="2000" b="1" dirty="0">
                <a:solidFill>
                  <a:prstClr val="black"/>
                </a:solidFill>
                <a:latin typeface="Arial" panose="020B0604020202020204" pitchFamily="34" charset="0"/>
                <a:cs typeface="Arial" panose="020B0604020202020204" pitchFamily="34" charset="0"/>
              </a:rPr>
              <a:t>           </a:t>
            </a:r>
            <a:r>
              <a:rPr lang="fr-FR" sz="2000" dirty="0" smtClean="0">
                <a:solidFill>
                  <a:prstClr val="black"/>
                </a:solidFill>
                <a:latin typeface="Arial" panose="020B0604020202020204" pitchFamily="34" charset="0"/>
                <a:cs typeface="Arial" panose="020B0604020202020204" pitchFamily="34" charset="0"/>
              </a:rPr>
              <a:t>&gt;=80</a:t>
            </a:r>
            <a:r>
              <a:rPr lang="fr-FR" sz="2000" dirty="0">
                <a:solidFill>
                  <a:prstClr val="black"/>
                </a:solidFill>
                <a:latin typeface="Arial" panose="020B0604020202020204" pitchFamily="34" charset="0"/>
                <a:cs typeface="Arial" panose="020B0604020202020204" pitchFamily="34" charset="0"/>
              </a:rPr>
              <a:t>%</a:t>
            </a:r>
          </a:p>
        </p:txBody>
      </p:sp>
      <p:sp>
        <p:nvSpPr>
          <p:cNvPr id="8" name="Rectangle 7"/>
          <p:cNvSpPr/>
          <p:nvPr/>
        </p:nvSpPr>
        <p:spPr>
          <a:xfrm>
            <a:off x="6836030" y="3711703"/>
            <a:ext cx="434340" cy="38862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prstClr val="white"/>
              </a:solidFill>
            </a:endParaRPr>
          </a:p>
        </p:txBody>
      </p:sp>
      <p:sp>
        <p:nvSpPr>
          <p:cNvPr id="9" name="Rectangle 8"/>
          <p:cNvSpPr/>
          <p:nvPr/>
        </p:nvSpPr>
        <p:spPr>
          <a:xfrm>
            <a:off x="6836030" y="4288304"/>
            <a:ext cx="457200" cy="334441"/>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prstClr val="white"/>
              </a:solidFill>
            </a:endParaRPr>
          </a:p>
        </p:txBody>
      </p:sp>
      <p:sp>
        <p:nvSpPr>
          <p:cNvPr id="10" name="Rectangle 9"/>
          <p:cNvSpPr/>
          <p:nvPr/>
        </p:nvSpPr>
        <p:spPr>
          <a:xfrm>
            <a:off x="6849365" y="4894191"/>
            <a:ext cx="453390" cy="419100"/>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prstClr val="white"/>
              </a:solidFill>
            </a:endParaRPr>
          </a:p>
        </p:txBody>
      </p:sp>
      <p:sp>
        <p:nvSpPr>
          <p:cNvPr id="4" name="ZoneTexte 3"/>
          <p:cNvSpPr txBox="1"/>
          <p:nvPr/>
        </p:nvSpPr>
        <p:spPr>
          <a:xfrm>
            <a:off x="5818094" y="232012"/>
            <a:ext cx="2868706" cy="584775"/>
          </a:xfrm>
          <a:prstGeom prst="rect">
            <a:avLst/>
          </a:prstGeom>
          <a:noFill/>
        </p:spPr>
        <p:txBody>
          <a:bodyPr wrap="square" rtlCol="0">
            <a:spAutoFit/>
          </a:bodyPr>
          <a:lstStyle/>
          <a:p>
            <a:r>
              <a:rPr lang="fr-FR" sz="3200" b="1" dirty="0" smtClean="0">
                <a:solidFill>
                  <a:prstClr val="white"/>
                </a:solidFill>
              </a:rPr>
              <a:t>DDMI - NIGER</a:t>
            </a:r>
            <a:endParaRPr lang="fr-FR" dirty="0">
              <a:solidFill>
                <a:prstClr val="black"/>
              </a:solidFill>
            </a:endParaRPr>
          </a:p>
        </p:txBody>
      </p:sp>
      <p:sp>
        <p:nvSpPr>
          <p:cNvPr id="11" name="ZoneTexte 10"/>
          <p:cNvSpPr txBox="1"/>
          <p:nvPr/>
        </p:nvSpPr>
        <p:spPr>
          <a:xfrm>
            <a:off x="6420781" y="1630970"/>
            <a:ext cx="2902513" cy="523220"/>
          </a:xfrm>
          <a:prstGeom prst="rect">
            <a:avLst/>
          </a:prstGeom>
          <a:noFill/>
        </p:spPr>
        <p:txBody>
          <a:bodyPr wrap="square" rtlCol="0">
            <a:spAutoFit/>
          </a:bodyPr>
          <a:lstStyle/>
          <a:p>
            <a:r>
              <a:rPr lang="fr-FR" sz="2800" b="1" dirty="0">
                <a:solidFill>
                  <a:prstClr val="black"/>
                </a:solidFill>
                <a:latin typeface="Arial" panose="020B0604020202020204" pitchFamily="34" charset="0"/>
                <a:cs typeface="Arial" panose="020B0604020202020204" pitchFamily="34" charset="0"/>
              </a:rPr>
              <a:t>DDMI= </a:t>
            </a:r>
            <a:r>
              <a:rPr lang="fr-FR" sz="2800" b="1" dirty="0" smtClean="0">
                <a:solidFill>
                  <a:prstClr val="black"/>
                </a:solidFill>
                <a:latin typeface="Arial" panose="020B0604020202020204" pitchFamily="34" charset="0"/>
                <a:cs typeface="Arial" panose="020B0604020202020204" pitchFamily="34" charset="0"/>
              </a:rPr>
              <a:t>36,1%</a:t>
            </a:r>
            <a:endParaRPr lang="fr-FR" sz="2800" b="1" dirty="0">
              <a:solidFill>
                <a:prstClr val="black"/>
              </a:solidFill>
              <a:latin typeface="Arial" panose="020B0604020202020204" pitchFamily="34" charset="0"/>
              <a:cs typeface="Arial" panose="020B0604020202020204" pitchFamily="34" charset="0"/>
            </a:endParaRPr>
          </a:p>
        </p:txBody>
      </p:sp>
      <p:sp>
        <p:nvSpPr>
          <p:cNvPr id="12" name="ZoneTexte 11"/>
          <p:cNvSpPr txBox="1"/>
          <p:nvPr/>
        </p:nvSpPr>
        <p:spPr>
          <a:xfrm>
            <a:off x="375385" y="6400812"/>
            <a:ext cx="3349592" cy="369332"/>
          </a:xfrm>
          <a:prstGeom prst="rect">
            <a:avLst/>
          </a:prstGeom>
          <a:noFill/>
        </p:spPr>
        <p:txBody>
          <a:bodyPr wrap="square" rtlCol="0">
            <a:spAutoFit/>
          </a:bodyPr>
          <a:lstStyle/>
          <a:p>
            <a:r>
              <a:rPr lang="fr-FR" dirty="0" smtClean="0">
                <a:solidFill>
                  <a:prstClr val="white"/>
                </a:solidFill>
              </a:rPr>
              <a:t>Source: CREG 2020</a:t>
            </a:r>
            <a:endParaRPr lang="fr-FR" dirty="0">
              <a:solidFill>
                <a:prstClr val="white"/>
              </a:solidFill>
            </a:endParaRPr>
          </a:p>
        </p:txBody>
      </p:sp>
      <p:pic>
        <p:nvPicPr>
          <p:cNvPr id="5" name="Image 4"/>
          <p:cNvPicPr>
            <a:picLocks noChangeAspect="1"/>
          </p:cNvPicPr>
          <p:nvPr/>
        </p:nvPicPr>
        <p:blipFill>
          <a:blip r:embed="rId3"/>
          <a:stretch>
            <a:fillRect/>
          </a:stretch>
        </p:blipFill>
        <p:spPr>
          <a:xfrm>
            <a:off x="375385" y="1266569"/>
            <a:ext cx="5936925" cy="4890267"/>
          </a:xfrm>
          <a:prstGeom prst="rect">
            <a:avLst/>
          </a:prstGeom>
        </p:spPr>
      </p:pic>
    </p:spTree>
    <p:extLst>
      <p:ext uri="{BB962C8B-B14F-4D97-AF65-F5344CB8AC3E}">
        <p14:creationId xmlns:p14="http://schemas.microsoft.com/office/powerpoint/2010/main" val="407672355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6522719" y="6354510"/>
            <a:ext cx="2133600" cy="365125"/>
          </a:xfrm>
        </p:spPr>
        <p:txBody>
          <a:bodyPr/>
          <a:lstStyle/>
          <a:p>
            <a:pPr>
              <a:defRPr/>
            </a:pPr>
            <a:fld id="{1A6DEB34-565E-7749-A396-365313201C0E}" type="slidenum">
              <a:rPr lang="fr-FR" sz="2000" smtClean="0">
                <a:solidFill>
                  <a:srgbClr val="FFC000"/>
                </a:solidFill>
                <a:latin typeface="Arial" pitchFamily="34" charset="0"/>
                <a:cs typeface="Arial" pitchFamily="34" charset="0"/>
              </a:rPr>
              <a:pPr>
                <a:defRPr/>
              </a:pPr>
              <a:t>19</a:t>
            </a:fld>
            <a:endParaRPr lang="fr-FR" sz="2000" dirty="0">
              <a:solidFill>
                <a:srgbClr val="FFC000"/>
              </a:solidFill>
              <a:latin typeface="Arial" pitchFamily="34" charset="0"/>
              <a:cs typeface="Arial" pitchFamily="34" charset="0"/>
            </a:endParaRPr>
          </a:p>
        </p:txBody>
      </p:sp>
      <p:sp>
        <p:nvSpPr>
          <p:cNvPr id="9" name="Titre 4">
            <a:extLst>
              <a:ext uri="{FF2B5EF4-FFF2-40B4-BE49-F238E27FC236}">
                <a16:creationId xmlns="" xmlns:a16="http://schemas.microsoft.com/office/drawing/2014/main" id="{1559A168-8616-476C-A054-8B22DC982D43}"/>
              </a:ext>
            </a:extLst>
          </p:cNvPr>
          <p:cNvSpPr>
            <a:spLocks noGrp="1"/>
          </p:cNvSpPr>
          <p:nvPr>
            <p:ph type="title"/>
          </p:nvPr>
        </p:nvSpPr>
        <p:spPr>
          <a:xfrm>
            <a:off x="4970205" y="252014"/>
            <a:ext cx="3448135" cy="597559"/>
          </a:xfrm>
          <a:ln>
            <a:noFill/>
          </a:ln>
        </p:spPr>
        <p:txBody>
          <a:bodyPr>
            <a:noAutofit/>
          </a:bodyPr>
          <a:lstStyle/>
          <a:p>
            <a:r>
              <a:rPr lang="fr-FR" sz="3200" b="1" dirty="0" err="1" smtClean="0">
                <a:solidFill>
                  <a:schemeClr val="bg1"/>
                </a:solidFill>
              </a:rPr>
              <a:t>Gender</a:t>
            </a:r>
            <a:r>
              <a:rPr lang="fr-FR" sz="3200" b="1" dirty="0" smtClean="0">
                <a:solidFill>
                  <a:schemeClr val="bg1"/>
                </a:solidFill>
              </a:rPr>
              <a:t> DD Index - NIGER</a:t>
            </a:r>
            <a:endParaRPr lang="fr-FR" sz="3200" b="1" dirty="0">
              <a:solidFill>
                <a:schemeClr val="bg1"/>
              </a:solidFill>
            </a:endParaRPr>
          </a:p>
        </p:txBody>
      </p:sp>
      <p:sp>
        <p:nvSpPr>
          <p:cNvPr id="2" name="ZoneTexte 1"/>
          <p:cNvSpPr txBox="1"/>
          <p:nvPr/>
        </p:nvSpPr>
        <p:spPr>
          <a:xfrm>
            <a:off x="722555" y="1210235"/>
            <a:ext cx="2823883" cy="369332"/>
          </a:xfrm>
          <a:prstGeom prst="rect">
            <a:avLst/>
          </a:prstGeom>
          <a:solidFill>
            <a:schemeClr val="tx2">
              <a:lumMod val="40000"/>
              <a:lumOff val="60000"/>
            </a:schemeClr>
          </a:solidFill>
        </p:spPr>
        <p:txBody>
          <a:bodyPr wrap="square" rtlCol="0">
            <a:spAutoFit/>
          </a:bodyPr>
          <a:lstStyle/>
          <a:p>
            <a:pPr algn="ctr"/>
            <a:r>
              <a:rPr lang="fr-FR" b="1" dirty="0" smtClean="0">
                <a:solidFill>
                  <a:prstClr val="black"/>
                </a:solidFill>
              </a:rPr>
              <a:t>MEN</a:t>
            </a:r>
            <a:endParaRPr lang="fr-FR" b="1" dirty="0">
              <a:solidFill>
                <a:prstClr val="black"/>
              </a:solidFill>
            </a:endParaRPr>
          </a:p>
        </p:txBody>
      </p:sp>
      <p:sp>
        <p:nvSpPr>
          <p:cNvPr id="3" name="Rectangle 2"/>
          <p:cNvSpPr/>
          <p:nvPr/>
        </p:nvSpPr>
        <p:spPr>
          <a:xfrm>
            <a:off x="5440594" y="1210235"/>
            <a:ext cx="2823883" cy="369332"/>
          </a:xfrm>
          <a:prstGeom prst="rect">
            <a:avLst/>
          </a:prstGeom>
          <a:solidFill>
            <a:schemeClr val="accent2">
              <a:lumMod val="40000"/>
              <a:lumOff val="60000"/>
            </a:schemeClr>
          </a:solidFill>
        </p:spPr>
        <p:txBody>
          <a:bodyPr wrap="square">
            <a:spAutoFit/>
          </a:bodyPr>
          <a:lstStyle/>
          <a:p>
            <a:pPr algn="ctr"/>
            <a:r>
              <a:rPr lang="fr-FR" b="1" dirty="0" smtClean="0">
                <a:solidFill>
                  <a:prstClr val="black"/>
                </a:solidFill>
              </a:rPr>
              <a:t>WOMEN</a:t>
            </a:r>
            <a:endParaRPr lang="fr-FR" b="1" dirty="0">
              <a:solidFill>
                <a:prstClr val="black"/>
              </a:solidFill>
            </a:endParaRPr>
          </a:p>
        </p:txBody>
      </p:sp>
      <p:sp>
        <p:nvSpPr>
          <p:cNvPr id="10" name="ZoneTexte 1"/>
          <p:cNvSpPr txBox="1"/>
          <p:nvPr/>
        </p:nvSpPr>
        <p:spPr>
          <a:xfrm>
            <a:off x="722555" y="1766047"/>
            <a:ext cx="2823895" cy="302754"/>
          </a:xfrm>
          <a:prstGeom prst="rect">
            <a:avLst/>
          </a:prstGeom>
          <a:solidFill>
            <a:schemeClr val="tx2">
              <a:lumMod val="40000"/>
              <a:lumOff val="60000"/>
            </a:schemeClr>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fr-FR" sz="1800" b="1" dirty="0" err="1" smtClean="0">
                <a:solidFill>
                  <a:prstClr val="black"/>
                </a:solidFill>
              </a:rPr>
              <a:t>GDDI_Men</a:t>
            </a:r>
            <a:r>
              <a:rPr lang="fr-FR" sz="1800" b="1" dirty="0" smtClean="0">
                <a:solidFill>
                  <a:prstClr val="black"/>
                </a:solidFill>
              </a:rPr>
              <a:t> = 38,0%</a:t>
            </a:r>
            <a:endParaRPr lang="fr-FR" sz="1800" b="1" dirty="0">
              <a:solidFill>
                <a:prstClr val="black"/>
              </a:solidFill>
            </a:endParaRPr>
          </a:p>
        </p:txBody>
      </p:sp>
      <p:sp>
        <p:nvSpPr>
          <p:cNvPr id="13" name="ZoneTexte 1"/>
          <p:cNvSpPr txBox="1"/>
          <p:nvPr/>
        </p:nvSpPr>
        <p:spPr>
          <a:xfrm>
            <a:off x="5440594" y="1727207"/>
            <a:ext cx="2823908" cy="341594"/>
          </a:xfrm>
          <a:prstGeom prst="rect">
            <a:avLst/>
          </a:prstGeom>
          <a:solidFill>
            <a:schemeClr val="accent2">
              <a:lumMod val="40000"/>
              <a:lumOff val="60000"/>
            </a:schemeClr>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fr-FR" sz="2000" b="1" dirty="0" err="1" smtClean="0">
                <a:solidFill>
                  <a:prstClr val="black"/>
                </a:solidFill>
              </a:rPr>
              <a:t>GDDI_Women</a:t>
            </a:r>
            <a:r>
              <a:rPr lang="fr-FR" sz="2000" b="1" dirty="0" smtClean="0">
                <a:solidFill>
                  <a:prstClr val="black"/>
                </a:solidFill>
              </a:rPr>
              <a:t> = 34,8%</a:t>
            </a:r>
            <a:endParaRPr lang="fr-FR" sz="2000" b="1" dirty="0">
              <a:solidFill>
                <a:prstClr val="black"/>
              </a:solidFill>
            </a:endParaRPr>
          </a:p>
        </p:txBody>
      </p:sp>
      <p:sp>
        <p:nvSpPr>
          <p:cNvPr id="11" name="ZoneTexte 10"/>
          <p:cNvSpPr txBox="1"/>
          <p:nvPr/>
        </p:nvSpPr>
        <p:spPr>
          <a:xfrm>
            <a:off x="375385" y="6400812"/>
            <a:ext cx="3349592" cy="369332"/>
          </a:xfrm>
          <a:prstGeom prst="rect">
            <a:avLst/>
          </a:prstGeom>
          <a:noFill/>
        </p:spPr>
        <p:txBody>
          <a:bodyPr wrap="square" rtlCol="0">
            <a:spAutoFit/>
          </a:bodyPr>
          <a:lstStyle/>
          <a:p>
            <a:r>
              <a:rPr lang="fr-FR" dirty="0" smtClean="0">
                <a:solidFill>
                  <a:prstClr val="white"/>
                </a:solidFill>
              </a:rPr>
              <a:t>Source: CREG 2020</a:t>
            </a:r>
            <a:endParaRPr lang="fr-FR" dirty="0">
              <a:solidFill>
                <a:prstClr val="white"/>
              </a:solidFill>
            </a:endParaRPr>
          </a:p>
        </p:txBody>
      </p:sp>
      <p:pic>
        <p:nvPicPr>
          <p:cNvPr id="7" name="Image 6"/>
          <p:cNvPicPr>
            <a:picLocks noChangeAspect="1"/>
          </p:cNvPicPr>
          <p:nvPr/>
        </p:nvPicPr>
        <p:blipFill>
          <a:blip r:embed="rId2"/>
          <a:stretch>
            <a:fillRect/>
          </a:stretch>
        </p:blipFill>
        <p:spPr>
          <a:xfrm>
            <a:off x="-3424" y="2295354"/>
            <a:ext cx="4708159" cy="4059156"/>
          </a:xfrm>
          <a:prstGeom prst="rect">
            <a:avLst/>
          </a:prstGeom>
        </p:spPr>
      </p:pic>
      <p:pic>
        <p:nvPicPr>
          <p:cNvPr id="8" name="Image 7"/>
          <p:cNvPicPr>
            <a:picLocks noChangeAspect="1"/>
          </p:cNvPicPr>
          <p:nvPr/>
        </p:nvPicPr>
        <p:blipFill>
          <a:blip r:embed="rId3"/>
          <a:stretch>
            <a:fillRect/>
          </a:stretch>
        </p:blipFill>
        <p:spPr>
          <a:xfrm>
            <a:off x="4810013" y="2295354"/>
            <a:ext cx="4333988" cy="4059156"/>
          </a:xfrm>
          <a:prstGeom prst="rect">
            <a:avLst/>
          </a:prstGeom>
        </p:spPr>
      </p:pic>
    </p:spTree>
    <p:extLst>
      <p:ext uri="{BB962C8B-B14F-4D97-AF65-F5344CB8AC3E}">
        <p14:creationId xmlns:p14="http://schemas.microsoft.com/office/powerpoint/2010/main" val="89224835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 xmlns:a16="http://schemas.microsoft.com/office/drawing/2014/main" id="{715B142F-93CB-402B-8B3B-67A7365B0723}"/>
              </a:ext>
            </a:extLst>
          </p:cNvPr>
          <p:cNvSpPr>
            <a:spLocks noGrp="1"/>
          </p:cNvSpPr>
          <p:nvPr>
            <p:ph type="title"/>
          </p:nvPr>
        </p:nvSpPr>
        <p:spPr>
          <a:xfrm>
            <a:off x="5275384" y="274638"/>
            <a:ext cx="3411415" cy="597559"/>
          </a:xfrm>
          <a:ln>
            <a:noFill/>
          </a:ln>
        </p:spPr>
        <p:txBody>
          <a:bodyPr>
            <a:normAutofit fontScale="90000"/>
          </a:bodyPr>
          <a:lstStyle/>
          <a:p>
            <a:r>
              <a:rPr lang="fr-FR" dirty="0" smtClean="0">
                <a:solidFill>
                  <a:schemeClr val="bg1"/>
                </a:solidFill>
              </a:rPr>
              <a:t>OUTLINE</a:t>
            </a:r>
            <a:endParaRPr lang="fr-FR" dirty="0">
              <a:solidFill>
                <a:schemeClr val="bg1"/>
              </a:solidFill>
            </a:endParaRPr>
          </a:p>
        </p:txBody>
      </p:sp>
      <p:sp>
        <p:nvSpPr>
          <p:cNvPr id="7" name="Espace réservé du contenu 6">
            <a:extLst>
              <a:ext uri="{FF2B5EF4-FFF2-40B4-BE49-F238E27FC236}">
                <a16:creationId xmlns="" xmlns:a16="http://schemas.microsoft.com/office/drawing/2014/main" id="{497F603D-141D-4567-8746-178A8E4792B0}"/>
              </a:ext>
            </a:extLst>
          </p:cNvPr>
          <p:cNvSpPr>
            <a:spLocks noGrp="1"/>
          </p:cNvSpPr>
          <p:nvPr>
            <p:ph idx="1"/>
          </p:nvPr>
        </p:nvSpPr>
        <p:spPr>
          <a:xfrm>
            <a:off x="92653" y="1511166"/>
            <a:ext cx="8916876" cy="3957305"/>
          </a:xfrm>
        </p:spPr>
        <p:txBody>
          <a:bodyPr>
            <a:noAutofit/>
          </a:bodyPr>
          <a:lstStyle/>
          <a:p>
            <a:pPr marL="571500" indent="-571500">
              <a:spcAft>
                <a:spcPts val="1200"/>
              </a:spcAft>
              <a:buFont typeface="+mj-lt"/>
              <a:buAutoNum type="romanUcPeriod"/>
            </a:pPr>
            <a:r>
              <a:rPr lang="fr-FR" sz="3000" dirty="0" err="1" smtClean="0"/>
              <a:t>Demographic</a:t>
            </a:r>
            <a:r>
              <a:rPr lang="fr-FR" sz="3000" dirty="0" smtClean="0"/>
              <a:t> </a:t>
            </a:r>
            <a:r>
              <a:rPr lang="fr-FR" sz="3000" dirty="0" err="1" smtClean="0"/>
              <a:t>Dividend</a:t>
            </a:r>
            <a:r>
              <a:rPr lang="fr-FR" sz="3000" dirty="0" smtClean="0"/>
              <a:t> </a:t>
            </a:r>
            <a:r>
              <a:rPr lang="fr-FR" sz="3000" dirty="0"/>
              <a:t>(DD) : </a:t>
            </a:r>
            <a:r>
              <a:rPr lang="fr-FR" sz="3000" dirty="0" smtClean="0"/>
              <a:t>a </a:t>
            </a:r>
            <a:r>
              <a:rPr lang="fr-FR" sz="3000" dirty="0" err="1" smtClean="0"/>
              <a:t>sustainable</a:t>
            </a:r>
            <a:r>
              <a:rPr lang="fr-FR" sz="3000" dirty="0" smtClean="0"/>
              <a:t> </a:t>
            </a:r>
            <a:r>
              <a:rPr lang="fr-FR" sz="3000" dirty="0" err="1" smtClean="0"/>
              <a:t>development</a:t>
            </a:r>
            <a:r>
              <a:rPr lang="fr-FR" sz="3000" dirty="0" smtClean="0"/>
              <a:t> </a:t>
            </a:r>
            <a:r>
              <a:rPr lang="fr-FR" sz="3000" dirty="0" err="1" smtClean="0"/>
              <a:t>opportunity</a:t>
            </a:r>
            <a:endParaRPr lang="fr-FR" sz="3000" dirty="0"/>
          </a:p>
          <a:p>
            <a:pPr marL="571500" indent="-571500">
              <a:spcAft>
                <a:spcPts val="1200"/>
              </a:spcAft>
              <a:buFont typeface="+mj-lt"/>
              <a:buAutoNum type="romanUcPeriod"/>
            </a:pPr>
            <a:r>
              <a:rPr lang="fr-FR" sz="3000" dirty="0" err="1" smtClean="0"/>
              <a:t>Gender</a:t>
            </a:r>
            <a:r>
              <a:rPr lang="fr-FR" sz="3000" dirty="0" smtClean="0"/>
              <a:t> </a:t>
            </a:r>
            <a:r>
              <a:rPr lang="fr-FR" sz="3000" dirty="0" err="1" smtClean="0"/>
              <a:t>mainstreaming</a:t>
            </a:r>
            <a:r>
              <a:rPr lang="fr-FR" sz="3000" dirty="0" smtClean="0"/>
              <a:t>: An </a:t>
            </a:r>
            <a:r>
              <a:rPr lang="fr-FR" sz="3000" dirty="0" err="1" smtClean="0"/>
              <a:t>imperative</a:t>
            </a:r>
            <a:r>
              <a:rPr lang="fr-FR" sz="3000" dirty="0" smtClean="0"/>
              <a:t> </a:t>
            </a:r>
          </a:p>
          <a:p>
            <a:pPr marL="571500" indent="-571500">
              <a:spcAft>
                <a:spcPts val="1200"/>
              </a:spcAft>
              <a:buFont typeface="+mj-lt"/>
              <a:buAutoNum type="romanUcPeriod"/>
            </a:pPr>
            <a:r>
              <a:rPr lang="fr-FR" sz="3000" dirty="0"/>
              <a:t>A </a:t>
            </a:r>
            <a:r>
              <a:rPr lang="fr-FR" sz="3000" dirty="0" err="1"/>
              <a:t>practical</a:t>
            </a:r>
            <a:r>
              <a:rPr lang="fr-FR" sz="3000" dirty="0"/>
              <a:t> </a:t>
            </a:r>
            <a:r>
              <a:rPr lang="fr-FR" sz="3000" dirty="0" err="1"/>
              <a:t>framework</a:t>
            </a:r>
            <a:r>
              <a:rPr lang="fr-FR" sz="3000" dirty="0"/>
              <a:t>: </a:t>
            </a:r>
            <a:r>
              <a:rPr lang="fr-FR" sz="3000" dirty="0" smtClean="0"/>
              <a:t>The </a:t>
            </a:r>
            <a:r>
              <a:rPr lang="fr-FR" sz="3000" i="1" dirty="0" err="1" smtClean="0"/>
              <a:t>Gender</a:t>
            </a:r>
            <a:r>
              <a:rPr lang="fr-FR" sz="3000" i="1" dirty="0" smtClean="0"/>
              <a:t> DD Index (GDDI)</a:t>
            </a:r>
          </a:p>
          <a:p>
            <a:pPr marL="571500" indent="-571500">
              <a:spcAft>
                <a:spcPts val="1200"/>
              </a:spcAft>
              <a:buFont typeface="+mj-lt"/>
              <a:buAutoNum type="romanUcPeriod"/>
            </a:pPr>
            <a:r>
              <a:rPr lang="fr-FR" sz="3000" i="1" dirty="0" smtClean="0"/>
              <a:t>Case </a:t>
            </a:r>
            <a:r>
              <a:rPr lang="fr-FR" sz="3000" i="1" dirty="0" err="1"/>
              <a:t>Study</a:t>
            </a:r>
            <a:endParaRPr lang="fr-FR" sz="3000" i="1" dirty="0"/>
          </a:p>
        </p:txBody>
      </p:sp>
      <p:sp>
        <p:nvSpPr>
          <p:cNvPr id="2" name="Espace réservé du numéro de diapositive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89FDD5D3-9CF2-4958-834A-20B08AF0C281}" type="slidenum">
              <a:rPr lang="fr-FR" sz="2000">
                <a:solidFill>
                  <a:schemeClr val="bg1"/>
                </a:solidFill>
              </a:rPr>
              <a:pPr/>
              <a:t>2</a:t>
            </a:fld>
            <a:endParaRPr lang="fr-FR" sz="2000">
              <a:solidFill>
                <a:schemeClr val="bg1"/>
              </a:solidFill>
            </a:endParaRPr>
          </a:p>
        </p:txBody>
      </p:sp>
    </p:spTree>
    <p:extLst>
      <p:ext uri="{BB962C8B-B14F-4D97-AF65-F5344CB8AC3E}">
        <p14:creationId xmlns:p14="http://schemas.microsoft.com/office/powerpoint/2010/main" val="140777339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6522719" y="6354510"/>
            <a:ext cx="2133600" cy="365125"/>
          </a:xfrm>
        </p:spPr>
        <p:txBody>
          <a:bodyPr/>
          <a:lstStyle/>
          <a:p>
            <a:pPr>
              <a:defRPr/>
            </a:pPr>
            <a:fld id="{1A6DEB34-565E-7749-A396-365313201C0E}" type="slidenum">
              <a:rPr lang="fr-FR" sz="2000" smtClean="0">
                <a:solidFill>
                  <a:srgbClr val="FFC000"/>
                </a:solidFill>
                <a:latin typeface="Arial" pitchFamily="34" charset="0"/>
                <a:cs typeface="Arial" pitchFamily="34" charset="0"/>
              </a:rPr>
              <a:pPr>
                <a:defRPr/>
              </a:pPr>
              <a:t>20</a:t>
            </a:fld>
            <a:endParaRPr lang="fr-FR" sz="2000" dirty="0">
              <a:solidFill>
                <a:srgbClr val="FFC000"/>
              </a:solidFill>
              <a:latin typeface="Arial" pitchFamily="34" charset="0"/>
              <a:cs typeface="Arial" pitchFamily="34" charset="0"/>
            </a:endParaRPr>
          </a:p>
        </p:txBody>
      </p:sp>
      <p:sp>
        <p:nvSpPr>
          <p:cNvPr id="9" name="Titre 4">
            <a:extLst>
              <a:ext uri="{FF2B5EF4-FFF2-40B4-BE49-F238E27FC236}">
                <a16:creationId xmlns="" xmlns:a16="http://schemas.microsoft.com/office/drawing/2014/main" id="{1559A168-8616-476C-A054-8B22DC982D43}"/>
              </a:ext>
            </a:extLst>
          </p:cNvPr>
          <p:cNvSpPr>
            <a:spLocks noGrp="1"/>
          </p:cNvSpPr>
          <p:nvPr>
            <p:ph type="title"/>
          </p:nvPr>
        </p:nvSpPr>
        <p:spPr>
          <a:xfrm>
            <a:off x="4386775" y="252014"/>
            <a:ext cx="4198960" cy="597559"/>
          </a:xfrm>
          <a:ln>
            <a:noFill/>
          </a:ln>
        </p:spPr>
        <p:txBody>
          <a:bodyPr>
            <a:normAutofit/>
          </a:bodyPr>
          <a:lstStyle/>
          <a:p>
            <a:r>
              <a:rPr lang="fr-FR" sz="2800" b="1" dirty="0" smtClean="0">
                <a:solidFill>
                  <a:schemeClr val="bg1"/>
                </a:solidFill>
              </a:rPr>
              <a:t>Contributions to DD </a:t>
            </a:r>
            <a:endParaRPr lang="fr-FR" sz="2800" b="1" dirty="0">
              <a:solidFill>
                <a:schemeClr val="bg1"/>
              </a:solidFill>
            </a:endParaRPr>
          </a:p>
        </p:txBody>
      </p:sp>
      <p:sp>
        <p:nvSpPr>
          <p:cNvPr id="7" name="ZoneTexte 6"/>
          <p:cNvSpPr txBox="1"/>
          <p:nvPr/>
        </p:nvSpPr>
        <p:spPr>
          <a:xfrm>
            <a:off x="249298" y="1004591"/>
            <a:ext cx="3596561" cy="830997"/>
          </a:xfrm>
          <a:prstGeom prst="rect">
            <a:avLst/>
          </a:prstGeom>
          <a:noFill/>
        </p:spPr>
        <p:txBody>
          <a:bodyPr wrap="square" rtlCol="0">
            <a:spAutoFit/>
          </a:bodyPr>
          <a:lstStyle/>
          <a:p>
            <a:pPr marL="342900" indent="-342900" algn="just">
              <a:buFont typeface="Wingdings" panose="05000000000000000000" pitchFamily="2" charset="2"/>
              <a:buChar char="§"/>
            </a:pPr>
            <a:r>
              <a:rPr lang="fr-FR" sz="2400" b="1" dirty="0" err="1" smtClean="0">
                <a:solidFill>
                  <a:prstClr val="black"/>
                </a:solidFill>
              </a:rPr>
              <a:t>Men’s</a:t>
            </a:r>
            <a:r>
              <a:rPr lang="fr-FR" sz="2400" b="1" dirty="0" smtClean="0">
                <a:solidFill>
                  <a:prstClr val="black"/>
                </a:solidFill>
              </a:rPr>
              <a:t> </a:t>
            </a:r>
            <a:r>
              <a:rPr lang="fr-FR" sz="2400" b="1" dirty="0" err="1" smtClean="0">
                <a:solidFill>
                  <a:prstClr val="black"/>
                </a:solidFill>
              </a:rPr>
              <a:t>share</a:t>
            </a:r>
            <a:r>
              <a:rPr lang="fr-FR" sz="2400" b="1" dirty="0" smtClean="0">
                <a:solidFill>
                  <a:prstClr val="black"/>
                </a:solidFill>
              </a:rPr>
              <a:t>: 52%</a:t>
            </a:r>
          </a:p>
          <a:p>
            <a:pPr marL="342900" indent="-342900" algn="just">
              <a:buFont typeface="Wingdings" panose="05000000000000000000" pitchFamily="2" charset="2"/>
              <a:buChar char="§"/>
            </a:pPr>
            <a:r>
              <a:rPr lang="fr-FR" sz="2400" b="1" dirty="0" err="1" smtClean="0">
                <a:solidFill>
                  <a:prstClr val="black"/>
                </a:solidFill>
              </a:rPr>
              <a:t>Woemn’s</a:t>
            </a:r>
            <a:r>
              <a:rPr lang="fr-FR" sz="2400" b="1" dirty="0" smtClean="0">
                <a:solidFill>
                  <a:prstClr val="black"/>
                </a:solidFill>
              </a:rPr>
              <a:t> </a:t>
            </a:r>
            <a:r>
              <a:rPr lang="fr-FR" sz="2400" b="1" dirty="0" err="1" smtClean="0">
                <a:solidFill>
                  <a:prstClr val="black"/>
                </a:solidFill>
              </a:rPr>
              <a:t>share</a:t>
            </a:r>
            <a:r>
              <a:rPr lang="fr-FR" sz="2400" b="1" dirty="0" smtClean="0">
                <a:solidFill>
                  <a:prstClr val="black"/>
                </a:solidFill>
              </a:rPr>
              <a:t>: 48%</a:t>
            </a:r>
          </a:p>
        </p:txBody>
      </p:sp>
      <p:sp>
        <p:nvSpPr>
          <p:cNvPr id="8" name="ZoneTexte 7"/>
          <p:cNvSpPr txBox="1"/>
          <p:nvPr/>
        </p:nvSpPr>
        <p:spPr>
          <a:xfrm>
            <a:off x="4157910" y="1042868"/>
            <a:ext cx="4824725" cy="830997"/>
          </a:xfrm>
          <a:prstGeom prst="rect">
            <a:avLst/>
          </a:prstGeom>
          <a:noFill/>
        </p:spPr>
        <p:txBody>
          <a:bodyPr wrap="square" rtlCol="0">
            <a:spAutoFit/>
          </a:bodyPr>
          <a:lstStyle/>
          <a:p>
            <a:pPr marL="342900" indent="-342900" algn="just">
              <a:buFont typeface="Wingdings" panose="05000000000000000000" pitchFamily="2" charset="2"/>
              <a:buChar char="§"/>
            </a:pPr>
            <a:r>
              <a:rPr lang="fr-FR" sz="2400" b="1" dirty="0" err="1" smtClean="0">
                <a:solidFill>
                  <a:prstClr val="black"/>
                </a:solidFill>
              </a:rPr>
              <a:t>Men’s</a:t>
            </a:r>
            <a:r>
              <a:rPr lang="fr-FR" sz="2400" b="1" dirty="0" smtClean="0">
                <a:solidFill>
                  <a:prstClr val="black"/>
                </a:solidFill>
              </a:rPr>
              <a:t> contribution: 0,188</a:t>
            </a:r>
          </a:p>
          <a:p>
            <a:pPr marL="342900" indent="-342900" algn="just">
              <a:buFont typeface="Wingdings" panose="05000000000000000000" pitchFamily="2" charset="2"/>
              <a:buChar char="§"/>
            </a:pPr>
            <a:r>
              <a:rPr lang="fr-FR" sz="2400" b="1" dirty="0" err="1" smtClean="0">
                <a:solidFill>
                  <a:prstClr val="black"/>
                </a:solidFill>
              </a:rPr>
              <a:t>Women’s</a:t>
            </a:r>
            <a:r>
              <a:rPr lang="fr-FR" sz="2400" b="1" dirty="0" smtClean="0">
                <a:solidFill>
                  <a:prstClr val="black"/>
                </a:solidFill>
              </a:rPr>
              <a:t> contribution: 0,172</a:t>
            </a:r>
          </a:p>
        </p:txBody>
      </p:sp>
      <p:sp>
        <p:nvSpPr>
          <p:cNvPr id="10" name="ZoneTexte 9"/>
          <p:cNvSpPr txBox="1"/>
          <p:nvPr/>
        </p:nvSpPr>
        <p:spPr>
          <a:xfrm>
            <a:off x="375385" y="6400812"/>
            <a:ext cx="3349592" cy="369332"/>
          </a:xfrm>
          <a:prstGeom prst="rect">
            <a:avLst/>
          </a:prstGeom>
          <a:noFill/>
        </p:spPr>
        <p:txBody>
          <a:bodyPr wrap="square" rtlCol="0">
            <a:spAutoFit/>
          </a:bodyPr>
          <a:lstStyle/>
          <a:p>
            <a:r>
              <a:rPr lang="fr-FR" dirty="0" smtClean="0">
                <a:solidFill>
                  <a:prstClr val="white"/>
                </a:solidFill>
              </a:rPr>
              <a:t>Source: CREG 2020</a:t>
            </a:r>
            <a:endParaRPr lang="fr-FR" dirty="0">
              <a:solidFill>
                <a:prstClr val="white"/>
              </a:solidFill>
            </a:endParaRPr>
          </a:p>
        </p:txBody>
      </p:sp>
      <p:pic>
        <p:nvPicPr>
          <p:cNvPr id="2" name="Image 1"/>
          <p:cNvPicPr>
            <a:picLocks noChangeAspect="1"/>
          </p:cNvPicPr>
          <p:nvPr/>
        </p:nvPicPr>
        <p:blipFill>
          <a:blip r:embed="rId2"/>
          <a:stretch>
            <a:fillRect/>
          </a:stretch>
        </p:blipFill>
        <p:spPr>
          <a:xfrm>
            <a:off x="551894" y="1997592"/>
            <a:ext cx="8223395" cy="4233190"/>
          </a:xfrm>
          <a:prstGeom prst="rect">
            <a:avLst/>
          </a:prstGeom>
        </p:spPr>
      </p:pic>
    </p:spTree>
    <p:extLst>
      <p:ext uri="{BB962C8B-B14F-4D97-AF65-F5344CB8AC3E}">
        <p14:creationId xmlns:p14="http://schemas.microsoft.com/office/powerpoint/2010/main" val="2616829201"/>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itre 1"/>
          <p:cNvSpPr>
            <a:spLocks noGrp="1"/>
          </p:cNvSpPr>
          <p:nvPr>
            <p:ph type="ctrTitle"/>
          </p:nvPr>
        </p:nvSpPr>
        <p:spPr>
          <a:xfrm>
            <a:off x="1058161" y="2654234"/>
            <a:ext cx="7614458" cy="1594623"/>
          </a:xfrm>
          <a:noFill/>
          <a:ln>
            <a:noFill/>
          </a:ln>
        </p:spPr>
        <p:txBody>
          <a:bodyPr>
            <a:noAutofit/>
          </a:bodyPr>
          <a:lstStyle/>
          <a:p>
            <a:r>
              <a:rPr lang="fr-FR" sz="3200" b="1" dirty="0" smtClean="0">
                <a:solidFill>
                  <a:schemeClr val="bg1"/>
                </a:solidFill>
                <a:latin typeface="Arial" pitchFamily="34" charset="0"/>
                <a:cs typeface="Arial" pitchFamily="34" charset="0"/>
              </a:rPr>
              <a:t/>
            </a:r>
            <a:br>
              <a:rPr lang="fr-FR" sz="3200" b="1" dirty="0" smtClean="0">
                <a:solidFill>
                  <a:schemeClr val="bg1"/>
                </a:solidFill>
                <a:latin typeface="Arial" pitchFamily="34" charset="0"/>
                <a:cs typeface="Arial" pitchFamily="34" charset="0"/>
              </a:rPr>
            </a:br>
            <a:r>
              <a:rPr lang="fr-FR" sz="3600" b="1" dirty="0" smtClean="0">
                <a:solidFill>
                  <a:schemeClr val="bg1"/>
                </a:solidFill>
                <a:latin typeface="Arial Black" panose="020B0A04020102020204" pitchFamily="34" charset="0"/>
                <a:cs typeface="Arial" pitchFamily="34" charset="0"/>
              </a:rPr>
              <a:t>THANK YOU</a:t>
            </a:r>
            <a:r>
              <a:rPr lang="fr-FR" sz="3200" b="1" dirty="0">
                <a:solidFill>
                  <a:schemeClr val="bg1"/>
                </a:solidFill>
                <a:latin typeface="Arial" pitchFamily="34" charset="0"/>
                <a:cs typeface="Arial" pitchFamily="34" charset="0"/>
              </a:rPr>
              <a:t/>
            </a:r>
            <a:br>
              <a:rPr lang="fr-FR" sz="3200" b="1" dirty="0">
                <a:solidFill>
                  <a:schemeClr val="bg1"/>
                </a:solidFill>
                <a:latin typeface="Arial" pitchFamily="34" charset="0"/>
                <a:cs typeface="Arial" pitchFamily="34" charset="0"/>
              </a:rPr>
            </a:br>
            <a:endParaRPr lang="fr-FR" sz="3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96538432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 xmlns:a16="http://schemas.microsoft.com/office/drawing/2014/main" id="{715B142F-93CB-402B-8B3B-67A7365B0723}"/>
              </a:ext>
            </a:extLst>
          </p:cNvPr>
          <p:cNvSpPr>
            <a:spLocks noGrp="1"/>
          </p:cNvSpPr>
          <p:nvPr>
            <p:ph type="title"/>
          </p:nvPr>
        </p:nvSpPr>
        <p:spPr>
          <a:xfrm>
            <a:off x="3810000" y="355893"/>
            <a:ext cx="4876800" cy="597559"/>
          </a:xfrm>
          <a:ln>
            <a:noFill/>
          </a:ln>
        </p:spPr>
        <p:txBody>
          <a:bodyPr>
            <a:noAutofit/>
          </a:bodyPr>
          <a:lstStyle/>
          <a:p>
            <a:r>
              <a:rPr lang="fr-FR" sz="2800" dirty="0">
                <a:solidFill>
                  <a:schemeClr val="bg1"/>
                </a:solidFill>
                <a:latin typeface="Arial Rounded MT Bold" panose="020F0704030504030204" pitchFamily="34" charset="0"/>
                <a:cs typeface="Arial" panose="020B0604020202020204" pitchFamily="34" charset="0"/>
              </a:rPr>
              <a:t/>
            </a:r>
            <a:br>
              <a:rPr lang="fr-FR" sz="2800" dirty="0">
                <a:solidFill>
                  <a:schemeClr val="bg1"/>
                </a:solidFill>
                <a:latin typeface="Arial Rounded MT Bold" panose="020F0704030504030204" pitchFamily="34" charset="0"/>
                <a:cs typeface="Arial" panose="020B0604020202020204" pitchFamily="34" charset="0"/>
              </a:rPr>
            </a:br>
            <a:endParaRPr lang="fr-FR" sz="2800" dirty="0">
              <a:solidFill>
                <a:schemeClr val="bg1"/>
              </a:solidFill>
              <a:latin typeface="Arial Rounded MT Bold" panose="020F0704030504030204" pitchFamily="34" charset="0"/>
              <a:cs typeface="Arial" panose="020B0604020202020204" pitchFamily="34" charset="0"/>
            </a:endParaRPr>
          </a:p>
        </p:txBody>
      </p:sp>
      <p:sp>
        <p:nvSpPr>
          <p:cNvPr id="2" name="Espace réservé du numéro de diapositive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89FDD5D3-9CF2-4958-834A-20B08AF0C281}" type="slidenum">
              <a:rPr lang="fr-FR" sz="2000">
                <a:solidFill>
                  <a:schemeClr val="bg1"/>
                </a:solidFill>
              </a:rPr>
              <a:pPr/>
              <a:t>3</a:t>
            </a:fld>
            <a:endParaRPr lang="fr-FR" sz="2000">
              <a:solidFill>
                <a:schemeClr val="bg1"/>
              </a:solidFill>
            </a:endParaRPr>
          </a:p>
        </p:txBody>
      </p:sp>
      <p:sp>
        <p:nvSpPr>
          <p:cNvPr id="5" name="Espace réservé du contenu 2"/>
          <p:cNvSpPr>
            <a:spLocks noGrp="1"/>
          </p:cNvSpPr>
          <p:nvPr>
            <p:ph idx="1"/>
          </p:nvPr>
        </p:nvSpPr>
        <p:spPr>
          <a:xfrm>
            <a:off x="797859" y="2897965"/>
            <a:ext cx="7476564" cy="1406295"/>
          </a:xfrm>
          <a:solidFill>
            <a:schemeClr val="accent5">
              <a:lumMod val="20000"/>
              <a:lumOff val="80000"/>
            </a:schemeClr>
          </a:solidFill>
          <a:ln>
            <a:solidFill>
              <a:schemeClr val="tx1"/>
            </a:solidFill>
          </a:ln>
        </p:spPr>
        <p:txBody>
          <a:bodyPr>
            <a:normAutofit/>
          </a:bodyPr>
          <a:lstStyle/>
          <a:p>
            <a:pPr marL="0" indent="0" algn="ctr">
              <a:buNone/>
            </a:pPr>
            <a:r>
              <a:rPr lang="fr-FR" b="1" dirty="0" smtClean="0"/>
              <a:t>The </a:t>
            </a:r>
            <a:r>
              <a:rPr lang="fr-FR" b="1" dirty="0" err="1" smtClean="0"/>
              <a:t>Demographic</a:t>
            </a:r>
            <a:r>
              <a:rPr lang="fr-FR" b="1" dirty="0" smtClean="0"/>
              <a:t> </a:t>
            </a:r>
            <a:r>
              <a:rPr lang="fr-FR" b="1" dirty="0" err="1" smtClean="0"/>
              <a:t>Dividend</a:t>
            </a:r>
            <a:r>
              <a:rPr lang="fr-FR" b="1" dirty="0" smtClean="0"/>
              <a:t> </a:t>
            </a:r>
            <a:r>
              <a:rPr lang="fr-FR" b="1" dirty="0"/>
              <a:t>(</a:t>
            </a:r>
            <a:r>
              <a:rPr lang="fr-FR" b="1" dirty="0" smtClean="0"/>
              <a:t>DD) </a:t>
            </a:r>
            <a:r>
              <a:rPr lang="fr-FR" b="1" dirty="0"/>
              <a:t>: </a:t>
            </a:r>
            <a:endParaRPr lang="fr-FR" b="1" dirty="0" smtClean="0"/>
          </a:p>
          <a:p>
            <a:pPr marL="0" indent="0" algn="ctr">
              <a:buNone/>
            </a:pPr>
            <a:r>
              <a:rPr lang="fr-FR" b="1" dirty="0" smtClean="0"/>
              <a:t>A </a:t>
            </a:r>
            <a:r>
              <a:rPr lang="fr-FR" b="1" dirty="0" err="1"/>
              <a:t>sustainable</a:t>
            </a:r>
            <a:r>
              <a:rPr lang="fr-FR" b="1" dirty="0"/>
              <a:t> </a:t>
            </a:r>
            <a:r>
              <a:rPr lang="fr-FR" b="1" dirty="0" err="1"/>
              <a:t>development</a:t>
            </a:r>
            <a:r>
              <a:rPr lang="fr-FR" b="1" dirty="0"/>
              <a:t> </a:t>
            </a:r>
            <a:r>
              <a:rPr lang="fr-FR" b="1" dirty="0" err="1"/>
              <a:t>opportunity</a:t>
            </a:r>
            <a:endParaRPr lang="fr-FR" b="1" dirty="0"/>
          </a:p>
        </p:txBody>
      </p:sp>
    </p:spTree>
    <p:extLst>
      <p:ext uri="{BB962C8B-B14F-4D97-AF65-F5344CB8AC3E}">
        <p14:creationId xmlns:p14="http://schemas.microsoft.com/office/powerpoint/2010/main" val="199212035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89FDD5D3-9CF2-4958-834A-20B08AF0C281}" type="slidenum">
              <a:rPr lang="fr-FR" sz="2000">
                <a:solidFill>
                  <a:schemeClr val="bg1"/>
                </a:solidFill>
              </a:rPr>
              <a:pPr/>
              <a:t>4</a:t>
            </a:fld>
            <a:endParaRPr lang="fr-FR" sz="2000">
              <a:solidFill>
                <a:schemeClr val="bg1"/>
              </a:solidFill>
            </a:endParaRPr>
          </a:p>
        </p:txBody>
      </p:sp>
      <p:sp>
        <p:nvSpPr>
          <p:cNvPr id="5" name="Espace réservé du contenu 2"/>
          <p:cNvSpPr>
            <a:spLocks noGrp="1"/>
          </p:cNvSpPr>
          <p:nvPr>
            <p:ph idx="1"/>
          </p:nvPr>
        </p:nvSpPr>
        <p:spPr>
          <a:xfrm>
            <a:off x="0" y="1103823"/>
            <a:ext cx="9036423" cy="5138578"/>
          </a:xfrm>
        </p:spPr>
        <p:txBody>
          <a:bodyPr>
            <a:normAutofit fontScale="92500" lnSpcReduction="20000"/>
          </a:bodyPr>
          <a:lstStyle/>
          <a:p>
            <a:pPr algn="just"/>
            <a:r>
              <a:rPr lang="fr-FR" dirty="0" smtClean="0"/>
              <a:t>The DD: </a:t>
            </a:r>
            <a:r>
              <a:rPr lang="en-US" dirty="0"/>
              <a:t>The acceleration of economic growth that can occur in a country as a result of a change in the age structure of the population due to declining fertility and mortality. </a:t>
            </a:r>
            <a:r>
              <a:rPr lang="fr-FR" dirty="0" smtClean="0"/>
              <a:t>(Bloom, Kuhn, </a:t>
            </a:r>
            <a:r>
              <a:rPr lang="fr-FR" dirty="0" err="1" smtClean="0"/>
              <a:t>Prettner</a:t>
            </a:r>
            <a:r>
              <a:rPr lang="fr-FR" dirty="0" smtClean="0"/>
              <a:t> 2016).</a:t>
            </a:r>
          </a:p>
          <a:p>
            <a:pPr algn="just"/>
            <a:endParaRPr lang="fr-FR" sz="1500" dirty="0" smtClean="0"/>
          </a:p>
          <a:p>
            <a:pPr algn="just"/>
            <a:r>
              <a:rPr lang="fr-FR" dirty="0" err="1" smtClean="0"/>
              <a:t>Its</a:t>
            </a:r>
            <a:r>
              <a:rPr lang="fr-FR" dirty="0" smtClean="0"/>
              <a:t> importance </a:t>
            </a:r>
            <a:r>
              <a:rPr lang="fr-FR" dirty="0" err="1" smtClean="0"/>
              <a:t>is</a:t>
            </a:r>
            <a:r>
              <a:rPr lang="fr-FR" dirty="0" smtClean="0"/>
              <a:t> </a:t>
            </a:r>
            <a:r>
              <a:rPr lang="fr-FR" dirty="0" err="1" smtClean="0"/>
              <a:t>shown</a:t>
            </a:r>
            <a:r>
              <a:rPr lang="fr-FR" dirty="0" smtClean="0"/>
              <a:t> in </a:t>
            </a:r>
            <a:r>
              <a:rPr lang="fr-FR" dirty="0"/>
              <a:t>international agendas </a:t>
            </a:r>
            <a:r>
              <a:rPr lang="fr-FR" dirty="0" smtClean="0"/>
              <a:t>(</a:t>
            </a:r>
            <a:r>
              <a:rPr lang="fr-FR" dirty="0" err="1" smtClean="0"/>
              <a:t>SDGs</a:t>
            </a:r>
            <a:r>
              <a:rPr lang="fr-FR" dirty="0"/>
              <a:t>, </a:t>
            </a:r>
            <a:r>
              <a:rPr lang="fr-FR" dirty="0" smtClean="0"/>
              <a:t>2063 Agenda</a:t>
            </a:r>
            <a:r>
              <a:rPr lang="fr-FR" dirty="0"/>
              <a:t>, </a:t>
            </a:r>
            <a:r>
              <a:rPr lang="fr-FR" dirty="0" smtClean="0"/>
              <a:t>ICPD Action Plan, etc.)  </a:t>
            </a:r>
          </a:p>
          <a:p>
            <a:pPr algn="just"/>
            <a:endParaRPr lang="fr-FR" sz="1400" dirty="0" smtClean="0"/>
          </a:p>
          <a:p>
            <a:pPr algn="just"/>
            <a:r>
              <a:rPr lang="en-US" dirty="0"/>
              <a:t>It is based on two key pillars</a:t>
            </a:r>
            <a:r>
              <a:rPr lang="fr-FR" dirty="0" smtClean="0"/>
              <a:t>: </a:t>
            </a:r>
          </a:p>
          <a:p>
            <a:pPr lvl="1" algn="just"/>
            <a:r>
              <a:rPr lang="en-US" dirty="0"/>
              <a:t>Fertility management and mortality </a:t>
            </a:r>
            <a:r>
              <a:rPr lang="en-US" dirty="0" smtClean="0"/>
              <a:t>reduction;</a:t>
            </a:r>
          </a:p>
          <a:p>
            <a:pPr lvl="1" algn="just"/>
            <a:r>
              <a:rPr lang="en-US" dirty="0"/>
              <a:t>Size of working age population</a:t>
            </a:r>
            <a:endParaRPr lang="fr-FR" dirty="0"/>
          </a:p>
          <a:p>
            <a:pPr algn="just"/>
            <a:r>
              <a:rPr lang="en-US" dirty="0"/>
              <a:t>Source of economic development: example of the East Asian economic miracle </a:t>
            </a:r>
            <a:r>
              <a:rPr lang="fr-FR" dirty="0" smtClean="0"/>
              <a:t>(1950 – 1990). </a:t>
            </a:r>
          </a:p>
          <a:p>
            <a:endParaRPr lang="fr-FR" dirty="0"/>
          </a:p>
        </p:txBody>
      </p:sp>
    </p:spTree>
    <p:extLst>
      <p:ext uri="{BB962C8B-B14F-4D97-AF65-F5344CB8AC3E}">
        <p14:creationId xmlns:p14="http://schemas.microsoft.com/office/powerpoint/2010/main" val="59623607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 xmlns:a16="http://schemas.microsoft.com/office/drawing/2014/main" id="{715B142F-93CB-402B-8B3B-67A7365B0723}"/>
              </a:ext>
            </a:extLst>
          </p:cNvPr>
          <p:cNvSpPr>
            <a:spLocks noGrp="1"/>
          </p:cNvSpPr>
          <p:nvPr>
            <p:ph type="title"/>
          </p:nvPr>
        </p:nvSpPr>
        <p:spPr>
          <a:xfrm>
            <a:off x="3810000" y="355893"/>
            <a:ext cx="4876800" cy="597559"/>
          </a:xfrm>
          <a:ln>
            <a:noFill/>
          </a:ln>
        </p:spPr>
        <p:txBody>
          <a:bodyPr>
            <a:noAutofit/>
          </a:bodyPr>
          <a:lstStyle/>
          <a:p>
            <a:r>
              <a:rPr lang="fr-FR" sz="2800" dirty="0" smtClean="0">
                <a:solidFill>
                  <a:schemeClr val="bg1"/>
                </a:solidFill>
                <a:latin typeface="Arial Rounded MT Bold" panose="020F0704030504030204" pitchFamily="34" charset="0"/>
                <a:cs typeface="Arial" panose="020B0604020202020204" pitchFamily="34" charset="0"/>
              </a:rPr>
              <a:t>The DD </a:t>
            </a:r>
            <a:r>
              <a:rPr lang="fr-FR" sz="2800" dirty="0">
                <a:solidFill>
                  <a:schemeClr val="bg1"/>
                </a:solidFill>
                <a:latin typeface="Arial Rounded MT Bold" panose="020F0704030504030204" pitchFamily="34" charset="0"/>
                <a:cs typeface="Arial" panose="020B0604020202020204" pitchFamily="34" charset="0"/>
              </a:rPr>
              <a:t>: </a:t>
            </a:r>
            <a:r>
              <a:rPr lang="fr-FR" sz="2800" dirty="0" smtClean="0">
                <a:solidFill>
                  <a:schemeClr val="bg1"/>
                </a:solidFill>
                <a:latin typeface="Arial Rounded MT Bold" panose="020F0704030504030204" pitchFamily="34" charset="0"/>
                <a:cs typeface="Arial" panose="020B0604020202020204" pitchFamily="34" charset="0"/>
              </a:rPr>
              <a:t>A </a:t>
            </a:r>
            <a:r>
              <a:rPr lang="fr-FR" sz="2800" dirty="0" err="1" smtClean="0">
                <a:solidFill>
                  <a:schemeClr val="bg1"/>
                </a:solidFill>
                <a:latin typeface="Arial Rounded MT Bold" panose="020F0704030504030204" pitchFamily="34" charset="0"/>
                <a:cs typeface="Arial" panose="020B0604020202020204" pitchFamily="34" charset="0"/>
              </a:rPr>
              <a:t>Sustainable</a:t>
            </a:r>
            <a:r>
              <a:rPr lang="fr-FR" sz="2800" dirty="0" smtClean="0">
                <a:solidFill>
                  <a:schemeClr val="bg1"/>
                </a:solidFill>
                <a:latin typeface="Arial Rounded MT Bold" panose="020F0704030504030204" pitchFamily="34" charset="0"/>
                <a:cs typeface="Arial" panose="020B0604020202020204" pitchFamily="34" charset="0"/>
              </a:rPr>
              <a:t> </a:t>
            </a:r>
            <a:r>
              <a:rPr lang="fr-FR" sz="2800" dirty="0" err="1" smtClean="0">
                <a:solidFill>
                  <a:schemeClr val="bg1"/>
                </a:solidFill>
                <a:latin typeface="Arial Rounded MT Bold" panose="020F0704030504030204" pitchFamily="34" charset="0"/>
                <a:cs typeface="Arial" panose="020B0604020202020204" pitchFamily="34" charset="0"/>
              </a:rPr>
              <a:t>Development</a:t>
            </a:r>
            <a:r>
              <a:rPr lang="fr-FR" sz="2800" dirty="0" smtClean="0">
                <a:solidFill>
                  <a:schemeClr val="bg1"/>
                </a:solidFill>
                <a:latin typeface="Arial Rounded MT Bold" panose="020F0704030504030204" pitchFamily="34" charset="0"/>
                <a:cs typeface="Arial" panose="020B0604020202020204" pitchFamily="34" charset="0"/>
              </a:rPr>
              <a:t> </a:t>
            </a:r>
            <a:r>
              <a:rPr lang="fr-FR" sz="2800" dirty="0" err="1" smtClean="0">
                <a:solidFill>
                  <a:schemeClr val="bg1"/>
                </a:solidFill>
                <a:latin typeface="Arial Rounded MT Bold" panose="020F0704030504030204" pitchFamily="34" charset="0"/>
                <a:cs typeface="Arial" panose="020B0604020202020204" pitchFamily="34" charset="0"/>
              </a:rPr>
              <a:t>Opportunity</a:t>
            </a:r>
            <a:r>
              <a:rPr lang="fr-FR" sz="2800" dirty="0">
                <a:solidFill>
                  <a:schemeClr val="bg1"/>
                </a:solidFill>
                <a:latin typeface="Arial Rounded MT Bold" panose="020F0704030504030204" pitchFamily="34" charset="0"/>
                <a:cs typeface="Arial" panose="020B0604020202020204" pitchFamily="34" charset="0"/>
              </a:rPr>
              <a:t/>
            </a:r>
            <a:br>
              <a:rPr lang="fr-FR" sz="2800" dirty="0">
                <a:solidFill>
                  <a:schemeClr val="bg1"/>
                </a:solidFill>
                <a:latin typeface="Arial Rounded MT Bold" panose="020F0704030504030204" pitchFamily="34" charset="0"/>
                <a:cs typeface="Arial" panose="020B0604020202020204" pitchFamily="34" charset="0"/>
              </a:rPr>
            </a:br>
            <a:endParaRPr lang="fr-FR" sz="2800" dirty="0">
              <a:solidFill>
                <a:schemeClr val="bg1"/>
              </a:solidFill>
              <a:latin typeface="Arial Rounded MT Bold" panose="020F0704030504030204" pitchFamily="34" charset="0"/>
              <a:cs typeface="Arial" panose="020B0604020202020204" pitchFamily="34" charset="0"/>
            </a:endParaRPr>
          </a:p>
        </p:txBody>
      </p:sp>
      <p:sp>
        <p:nvSpPr>
          <p:cNvPr id="2" name="Espace réservé du numéro de diapositive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89FDD5D3-9CF2-4958-834A-20B08AF0C281}" type="slidenum">
              <a:rPr lang="fr-FR" sz="2000">
                <a:solidFill>
                  <a:schemeClr val="bg1"/>
                </a:solidFill>
              </a:rPr>
              <a:pPr/>
              <a:t>5</a:t>
            </a:fld>
            <a:endParaRPr lang="fr-FR" sz="2000">
              <a:solidFill>
                <a:schemeClr val="bg1"/>
              </a:solidFill>
            </a:endParaRPr>
          </a:p>
        </p:txBody>
      </p:sp>
      <p:sp>
        <p:nvSpPr>
          <p:cNvPr id="5" name="Espace réservé du contenu 2"/>
          <p:cNvSpPr>
            <a:spLocks noGrp="1"/>
          </p:cNvSpPr>
          <p:nvPr>
            <p:ph idx="1"/>
          </p:nvPr>
        </p:nvSpPr>
        <p:spPr>
          <a:xfrm>
            <a:off x="0" y="1103822"/>
            <a:ext cx="9036423" cy="5494201"/>
          </a:xfrm>
        </p:spPr>
        <p:txBody>
          <a:bodyPr>
            <a:normAutofit fontScale="92500" lnSpcReduction="20000"/>
          </a:bodyPr>
          <a:lstStyle/>
          <a:p>
            <a:pPr algn="just"/>
            <a:r>
              <a:rPr lang="en-US" dirty="0"/>
              <a:t>Importance of the population structure expressed through the ICPD in Cairo 1994</a:t>
            </a:r>
            <a:r>
              <a:rPr lang="fr-FR" dirty="0" smtClean="0"/>
              <a:t>: </a:t>
            </a:r>
          </a:p>
          <a:p>
            <a:pPr algn="just"/>
            <a:endParaRPr lang="fr-FR" dirty="0"/>
          </a:p>
          <a:p>
            <a:pPr lvl="1" algn="just"/>
            <a:r>
              <a:rPr lang="en-US" dirty="0"/>
              <a:t>It sets out population and development objectives and principles that underpinned the sustainable development goals (SDGs) adopted by UN member countries in 2015</a:t>
            </a:r>
            <a:r>
              <a:rPr lang="en-US" dirty="0" smtClean="0"/>
              <a:t>.</a:t>
            </a:r>
            <a:endParaRPr lang="fr-FR" dirty="0"/>
          </a:p>
          <a:p>
            <a:pPr lvl="1" algn="just"/>
            <a:endParaRPr lang="fr-FR" dirty="0"/>
          </a:p>
          <a:p>
            <a:pPr lvl="1" algn="just"/>
            <a:r>
              <a:rPr lang="en-US" dirty="0"/>
              <a:t>Imperative of taking into account all sections of the population </a:t>
            </a:r>
            <a:r>
              <a:rPr lang="en-US" dirty="0" smtClean="0"/>
              <a:t>at all </a:t>
            </a:r>
            <a:r>
              <a:rPr lang="en-US" dirty="0"/>
              <a:t>ages </a:t>
            </a:r>
            <a:r>
              <a:rPr lang="en-US" dirty="0" smtClean="0"/>
              <a:t>regardless their sex and genders</a:t>
            </a:r>
            <a:r>
              <a:rPr lang="fr-FR" dirty="0" smtClean="0"/>
              <a:t>, </a:t>
            </a:r>
            <a:endParaRPr lang="fr-FR" dirty="0"/>
          </a:p>
          <a:p>
            <a:pPr lvl="1" algn="just"/>
            <a:endParaRPr lang="fr-FR" dirty="0"/>
          </a:p>
          <a:p>
            <a:pPr marL="342900" lvl="1" indent="-342900" algn="just">
              <a:buFont typeface="Arial"/>
              <a:buChar char="•"/>
            </a:pPr>
            <a:r>
              <a:rPr lang="en-US" sz="3200" dirty="0"/>
              <a:t>Adoption and ratification of the Convention on the Elimination of All Forms of Discrimination against Women </a:t>
            </a:r>
            <a:r>
              <a:rPr lang="fr-FR" sz="3200" dirty="0" smtClean="0"/>
              <a:t>(</a:t>
            </a:r>
            <a:r>
              <a:rPr lang="fr-FR" sz="3200" dirty="0"/>
              <a:t>CEDAW): </a:t>
            </a:r>
            <a:r>
              <a:rPr lang="en-US" sz="3200" dirty="0"/>
              <a:t>guides countries in the identification of gender equality priorities</a:t>
            </a:r>
            <a:r>
              <a:rPr lang="fr-FR" sz="3200" dirty="0" smtClean="0"/>
              <a:t>. </a:t>
            </a:r>
            <a:endParaRPr lang="fr-FR" sz="3200" dirty="0"/>
          </a:p>
        </p:txBody>
      </p:sp>
    </p:spTree>
    <p:extLst>
      <p:ext uri="{BB962C8B-B14F-4D97-AF65-F5344CB8AC3E}">
        <p14:creationId xmlns:p14="http://schemas.microsoft.com/office/powerpoint/2010/main" val="339564599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 xmlns:a16="http://schemas.microsoft.com/office/drawing/2014/main" id="{715B142F-93CB-402B-8B3B-67A7365B0723}"/>
              </a:ext>
            </a:extLst>
          </p:cNvPr>
          <p:cNvSpPr>
            <a:spLocks noGrp="1"/>
          </p:cNvSpPr>
          <p:nvPr>
            <p:ph type="title"/>
          </p:nvPr>
        </p:nvSpPr>
        <p:spPr>
          <a:xfrm>
            <a:off x="3810000" y="355893"/>
            <a:ext cx="4876800" cy="597559"/>
          </a:xfrm>
          <a:ln>
            <a:noFill/>
          </a:ln>
        </p:spPr>
        <p:txBody>
          <a:bodyPr>
            <a:noAutofit/>
          </a:bodyPr>
          <a:lstStyle/>
          <a:p>
            <a:r>
              <a:rPr lang="fr-FR" sz="2800" dirty="0">
                <a:solidFill>
                  <a:schemeClr val="bg1"/>
                </a:solidFill>
                <a:latin typeface="Arial Rounded MT Bold" panose="020F0704030504030204" pitchFamily="34" charset="0"/>
                <a:cs typeface="Arial" panose="020B0604020202020204" pitchFamily="34" charset="0"/>
              </a:rPr>
              <a:t/>
            </a:r>
            <a:br>
              <a:rPr lang="fr-FR" sz="2800" dirty="0">
                <a:solidFill>
                  <a:schemeClr val="bg1"/>
                </a:solidFill>
                <a:latin typeface="Arial Rounded MT Bold" panose="020F0704030504030204" pitchFamily="34" charset="0"/>
                <a:cs typeface="Arial" panose="020B0604020202020204" pitchFamily="34" charset="0"/>
              </a:rPr>
            </a:br>
            <a:endParaRPr lang="fr-FR" sz="2800" dirty="0">
              <a:solidFill>
                <a:schemeClr val="bg1"/>
              </a:solidFill>
              <a:latin typeface="Arial Rounded MT Bold" panose="020F0704030504030204" pitchFamily="34" charset="0"/>
              <a:cs typeface="Arial" panose="020B0604020202020204" pitchFamily="34" charset="0"/>
            </a:endParaRPr>
          </a:p>
        </p:txBody>
      </p:sp>
      <p:sp>
        <p:nvSpPr>
          <p:cNvPr id="2" name="Espace réservé du numéro de diapositive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89FDD5D3-9CF2-4958-834A-20B08AF0C281}" type="slidenum">
              <a:rPr lang="fr-FR" sz="2000">
                <a:solidFill>
                  <a:schemeClr val="bg1"/>
                </a:solidFill>
              </a:rPr>
              <a:pPr/>
              <a:t>6</a:t>
            </a:fld>
            <a:endParaRPr lang="fr-FR" sz="2000">
              <a:solidFill>
                <a:schemeClr val="bg1"/>
              </a:solidFill>
            </a:endParaRPr>
          </a:p>
        </p:txBody>
      </p:sp>
      <p:sp>
        <p:nvSpPr>
          <p:cNvPr id="5" name="Espace réservé du contenu 2"/>
          <p:cNvSpPr>
            <a:spLocks noGrp="1"/>
          </p:cNvSpPr>
          <p:nvPr>
            <p:ph idx="1"/>
          </p:nvPr>
        </p:nvSpPr>
        <p:spPr>
          <a:xfrm>
            <a:off x="537882" y="3104153"/>
            <a:ext cx="8050306" cy="1406295"/>
          </a:xfrm>
          <a:solidFill>
            <a:schemeClr val="accent5">
              <a:lumMod val="20000"/>
              <a:lumOff val="80000"/>
            </a:schemeClr>
          </a:solidFill>
          <a:ln>
            <a:solidFill>
              <a:schemeClr val="tx1"/>
            </a:solidFill>
          </a:ln>
        </p:spPr>
        <p:txBody>
          <a:bodyPr>
            <a:normAutofit/>
          </a:bodyPr>
          <a:lstStyle/>
          <a:p>
            <a:pPr marL="0" indent="0" algn="ctr">
              <a:buNone/>
            </a:pPr>
            <a:r>
              <a:rPr lang="fr-FR" dirty="0" err="1">
                <a:latin typeface="Arial Rounded MT Bold" panose="020F0704030504030204" pitchFamily="34" charset="0"/>
                <a:cs typeface="Arial" panose="020B0604020202020204" pitchFamily="34" charset="0"/>
              </a:rPr>
              <a:t>Gender</a:t>
            </a:r>
            <a:r>
              <a:rPr lang="fr-FR" dirty="0">
                <a:latin typeface="Arial Rounded MT Bold" panose="020F0704030504030204" pitchFamily="34" charset="0"/>
                <a:cs typeface="Arial" panose="020B0604020202020204" pitchFamily="34" charset="0"/>
              </a:rPr>
              <a:t> </a:t>
            </a:r>
            <a:r>
              <a:rPr lang="fr-FR" dirty="0" err="1">
                <a:latin typeface="Arial Rounded MT Bold" panose="020F0704030504030204" pitchFamily="34" charset="0"/>
                <a:cs typeface="Arial" panose="020B0604020202020204" pitchFamily="34" charset="0"/>
              </a:rPr>
              <a:t>mainstreaming</a:t>
            </a:r>
            <a:r>
              <a:rPr lang="fr-FR" dirty="0">
                <a:latin typeface="Arial Rounded MT Bold" panose="020F0704030504030204" pitchFamily="34" charset="0"/>
                <a:cs typeface="Arial" panose="020B0604020202020204" pitchFamily="34" charset="0"/>
              </a:rPr>
              <a:t>: </a:t>
            </a:r>
            <a:endParaRPr lang="fr-FR" dirty="0" smtClean="0">
              <a:latin typeface="Arial Rounded MT Bold" panose="020F0704030504030204" pitchFamily="34" charset="0"/>
              <a:cs typeface="Arial" panose="020B0604020202020204" pitchFamily="34" charset="0"/>
            </a:endParaRPr>
          </a:p>
          <a:p>
            <a:pPr marL="0" indent="0" algn="ctr">
              <a:buNone/>
            </a:pPr>
            <a:r>
              <a:rPr lang="fr-FR" dirty="0" smtClean="0">
                <a:latin typeface="Arial Rounded MT Bold" panose="020F0704030504030204" pitchFamily="34" charset="0"/>
                <a:cs typeface="Arial" panose="020B0604020202020204" pitchFamily="34" charset="0"/>
              </a:rPr>
              <a:t>an </a:t>
            </a:r>
            <a:r>
              <a:rPr lang="fr-FR" dirty="0" err="1">
                <a:latin typeface="Arial Rounded MT Bold" panose="020F0704030504030204" pitchFamily="34" charset="0"/>
                <a:cs typeface="Arial" panose="020B0604020202020204" pitchFamily="34" charset="0"/>
              </a:rPr>
              <a:t>imperative</a:t>
            </a:r>
            <a:endParaRPr lang="fr-FR" b="1" dirty="0"/>
          </a:p>
        </p:txBody>
      </p:sp>
      <p:sp>
        <p:nvSpPr>
          <p:cNvPr id="3" name="Rectangle 2"/>
          <p:cNvSpPr/>
          <p:nvPr/>
        </p:nvSpPr>
        <p:spPr>
          <a:xfrm>
            <a:off x="412377" y="1382471"/>
            <a:ext cx="7655858" cy="523220"/>
          </a:xfrm>
          <a:prstGeom prst="rect">
            <a:avLst/>
          </a:prstGeom>
        </p:spPr>
        <p:txBody>
          <a:bodyPr wrap="square">
            <a:spAutoFit/>
          </a:bodyPr>
          <a:lstStyle/>
          <a:p>
            <a:pPr algn="just"/>
            <a:r>
              <a:rPr lang="fr-FR" sz="2800" dirty="0"/>
              <a:t>… </a:t>
            </a:r>
            <a:r>
              <a:rPr lang="en-US" sz="2800" dirty="0"/>
              <a:t>but also by taking into account the gender</a:t>
            </a:r>
            <a:r>
              <a:rPr lang="fr-FR" sz="2800" dirty="0" smtClean="0"/>
              <a:t>.</a:t>
            </a:r>
            <a:endParaRPr lang="fr-FR" sz="2800" dirty="0"/>
          </a:p>
        </p:txBody>
      </p:sp>
    </p:spTree>
    <p:extLst>
      <p:ext uri="{BB962C8B-B14F-4D97-AF65-F5344CB8AC3E}">
        <p14:creationId xmlns:p14="http://schemas.microsoft.com/office/powerpoint/2010/main" val="10227688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89FDD5D3-9CF2-4958-834A-20B08AF0C281}" type="slidenum">
              <a:rPr lang="fr-FR" sz="2000">
                <a:solidFill>
                  <a:schemeClr val="bg1"/>
                </a:solidFill>
              </a:rPr>
              <a:pPr/>
              <a:t>7</a:t>
            </a:fld>
            <a:endParaRPr lang="fr-FR" sz="2000">
              <a:solidFill>
                <a:schemeClr val="bg1"/>
              </a:solidFill>
            </a:endParaRPr>
          </a:p>
        </p:txBody>
      </p:sp>
      <p:graphicFrame>
        <p:nvGraphicFramePr>
          <p:cNvPr id="7" name="Espace réservé du contenu 12"/>
          <p:cNvGraphicFramePr>
            <a:graphicFrameLocks/>
          </p:cNvGraphicFramePr>
          <p:nvPr>
            <p:extLst>
              <p:ext uri="{D42A27DB-BD31-4B8C-83A1-F6EECF244321}">
                <p14:modId xmlns:p14="http://schemas.microsoft.com/office/powerpoint/2010/main" val="3610496410"/>
              </p:ext>
            </p:extLst>
          </p:nvPr>
        </p:nvGraphicFramePr>
        <p:xfrm>
          <a:off x="134471" y="1075765"/>
          <a:ext cx="8901952" cy="5208868"/>
        </p:xfrm>
        <a:graphic>
          <a:graphicData uri="http://schemas.openxmlformats.org/drawingml/2006/table">
            <a:tbl>
              <a:tblPr/>
              <a:tblGrid>
                <a:gridCol w="1161656"/>
                <a:gridCol w="2888593"/>
                <a:gridCol w="4851703"/>
              </a:tblGrid>
              <a:tr h="418089">
                <a:tc>
                  <a:txBody>
                    <a:bodyPr/>
                    <a:lstStyle/>
                    <a:p>
                      <a:pPr algn="l" fontAlgn="b"/>
                      <a:r>
                        <a:rPr lang="fr-FR" sz="2400" b="1" i="0" u="none" strike="noStrike" dirty="0" err="1" smtClean="0">
                          <a:solidFill>
                            <a:srgbClr val="FFFFFF"/>
                          </a:solidFill>
                          <a:effectLst/>
                          <a:latin typeface="Calibri" panose="020F0502020204030204" pitchFamily="34" charset="0"/>
                        </a:rPr>
                        <a:t>Authors</a:t>
                      </a:r>
                      <a:endParaRPr lang="fr-FR" sz="2400" b="1" i="0" u="none" strike="noStrike" dirty="0">
                        <a:solidFill>
                          <a:srgbClr val="FFFFFF"/>
                        </a:solidFill>
                        <a:effectLst/>
                        <a:latin typeface="Calibri" panose="020F0502020204030204" pitchFamily="34" charset="0"/>
                      </a:endParaRP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l" fontAlgn="b"/>
                      <a:r>
                        <a:rPr lang="fr-FR" sz="2400" b="1" i="0" u="none" strike="noStrike" dirty="0" smtClean="0">
                          <a:solidFill>
                            <a:srgbClr val="FFFFFF"/>
                          </a:solidFill>
                          <a:effectLst/>
                          <a:latin typeface="Calibri" panose="020F0502020204030204" pitchFamily="34" charset="0"/>
                        </a:rPr>
                        <a:t>Objectives</a:t>
                      </a:r>
                      <a:endParaRPr lang="fr-FR" sz="2400" b="1" i="0" u="none" strike="noStrike" dirty="0">
                        <a:solidFill>
                          <a:srgbClr val="FFFFFF"/>
                        </a:solidFill>
                        <a:effectLst/>
                        <a:latin typeface="Calibri" panose="020F0502020204030204" pitchFamily="34" charset="0"/>
                      </a:endParaRP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l" fontAlgn="b"/>
                      <a:r>
                        <a:rPr lang="fr-FR" sz="2400" b="1" i="0" u="none" strike="noStrike" dirty="0" err="1" smtClean="0">
                          <a:solidFill>
                            <a:srgbClr val="FFFFFF"/>
                          </a:solidFill>
                          <a:effectLst/>
                          <a:latin typeface="Calibri" panose="020F0502020204030204" pitchFamily="34" charset="0"/>
                        </a:rPr>
                        <a:t>Findings</a:t>
                      </a:r>
                      <a:endParaRPr lang="fr-FR" sz="2400" b="1" i="0" u="none" strike="noStrike" dirty="0">
                        <a:solidFill>
                          <a:srgbClr val="FFFFFF"/>
                        </a:solidFill>
                        <a:effectLst/>
                        <a:latin typeface="Calibri" panose="020F0502020204030204" pitchFamily="34" charset="0"/>
                      </a:endParaRP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r>
              <a:tr h="1845292">
                <a:tc>
                  <a:txBody>
                    <a:bodyPr/>
                    <a:lstStyle/>
                    <a:p>
                      <a:pPr algn="l" fontAlgn="ctr"/>
                      <a:r>
                        <a:rPr lang="fr-FR" sz="2000" b="0" i="0" u="none" strike="noStrike" dirty="0" err="1">
                          <a:solidFill>
                            <a:schemeClr val="tx1"/>
                          </a:solidFill>
                          <a:effectLst/>
                          <a:latin typeface="Calibri" panose="020F0502020204030204" pitchFamily="34" charset="0"/>
                        </a:rPr>
                        <a:t>Klasen</a:t>
                      </a:r>
                      <a:r>
                        <a:rPr lang="fr-FR" sz="2000" b="0" i="0" u="none" strike="noStrike" dirty="0">
                          <a:solidFill>
                            <a:schemeClr val="tx1"/>
                          </a:solidFill>
                          <a:effectLst/>
                          <a:latin typeface="Calibri" panose="020F0502020204030204" pitchFamily="34" charset="0"/>
                        </a:rPr>
                        <a:t> </a:t>
                      </a:r>
                      <a:r>
                        <a:rPr lang="fr-FR" sz="2000" b="0" i="0" u="none" strike="noStrike" dirty="0" smtClean="0">
                          <a:solidFill>
                            <a:schemeClr val="tx1"/>
                          </a:solidFill>
                          <a:effectLst/>
                          <a:latin typeface="Calibri" panose="020F0502020204030204" pitchFamily="34" charset="0"/>
                        </a:rPr>
                        <a:t>(1999)</a:t>
                      </a:r>
                      <a:endParaRPr lang="fr-FR" sz="2000" b="0" i="0" u="none" strike="noStrike" dirty="0">
                        <a:solidFill>
                          <a:schemeClr val="tx1"/>
                        </a:solidFill>
                        <a:effectLst/>
                        <a:latin typeface="Calibri" panose="020F0502020204030204" pitchFamily="34" charset="0"/>
                      </a:endParaRPr>
                    </a:p>
                  </a:txBody>
                  <a:tcPr marL="8703" marR="8703" marT="8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en-US" sz="2000" b="0" i="0" u="none" strike="noStrike" dirty="0" smtClean="0">
                          <a:solidFill>
                            <a:schemeClr val="tx1"/>
                          </a:solidFill>
                          <a:effectLst/>
                          <a:latin typeface="Calibri" panose="020F0502020204030204" pitchFamily="34" charset="0"/>
                        </a:rPr>
                        <a:t>Impact of gender inequality in education on economic growth</a:t>
                      </a:r>
                      <a:endParaRPr lang="fr-FR" sz="2000" b="0" i="0" u="none" strike="noStrike" dirty="0">
                        <a:solidFill>
                          <a:schemeClr val="tx1"/>
                        </a:solidFill>
                        <a:effectLst/>
                        <a:latin typeface="Calibri" panose="020F0502020204030204" pitchFamily="34" charset="0"/>
                      </a:endParaRPr>
                    </a:p>
                  </a:txBody>
                  <a:tcPr marL="8703" marR="8703" marT="8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en-US" sz="2000" b="0" i="0" u="none" strike="noStrike" dirty="0" smtClean="0">
                          <a:solidFill>
                            <a:schemeClr val="tx1"/>
                          </a:solidFill>
                          <a:effectLst/>
                          <a:latin typeface="Calibri" panose="020F0502020204030204" pitchFamily="34" charset="0"/>
                        </a:rPr>
                        <a:t>Gender differences in education account for between 0.4% and 0.9% of the differences in growth rates observed between countries in East Asia and those in sub-Saharan Africa and South Asia.</a:t>
                      </a:r>
                      <a:endParaRPr lang="fr-FR" sz="2000" b="0" i="0" u="none" strike="noStrike" dirty="0">
                        <a:solidFill>
                          <a:schemeClr val="tx1"/>
                        </a:solidFill>
                        <a:effectLst/>
                        <a:latin typeface="Calibri" panose="020F0502020204030204" pitchFamily="34" charset="0"/>
                      </a:endParaRPr>
                    </a:p>
                  </a:txBody>
                  <a:tcPr marL="8703" marR="8703" marT="8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2945487">
                <a:tc>
                  <a:txBody>
                    <a:bodyPr/>
                    <a:lstStyle/>
                    <a:p>
                      <a:pPr algn="l" fontAlgn="ctr"/>
                      <a:r>
                        <a:rPr lang="fr-FR" sz="2000" b="0" i="0" u="none" strike="noStrike" dirty="0">
                          <a:solidFill>
                            <a:schemeClr val="tx1"/>
                          </a:solidFill>
                          <a:effectLst/>
                          <a:latin typeface="Calibri" panose="020F0502020204030204" pitchFamily="34" charset="0"/>
                        </a:rPr>
                        <a:t>Mitra </a:t>
                      </a:r>
                      <a:r>
                        <a:rPr lang="fr-FR" sz="2000" b="0" i="0" u="none" strike="noStrike" dirty="0" smtClean="0">
                          <a:solidFill>
                            <a:schemeClr val="tx1"/>
                          </a:solidFill>
                          <a:effectLst/>
                          <a:latin typeface="Calibri" panose="020F0502020204030204" pitchFamily="34" charset="0"/>
                        </a:rPr>
                        <a:t>and al</a:t>
                      </a:r>
                      <a:r>
                        <a:rPr lang="fr-FR" sz="2000" b="0" i="0" u="none" strike="noStrike" dirty="0">
                          <a:solidFill>
                            <a:schemeClr val="tx1"/>
                          </a:solidFill>
                          <a:effectLst/>
                          <a:latin typeface="Calibri" panose="020F0502020204030204" pitchFamily="34" charset="0"/>
                        </a:rPr>
                        <a:t>. (2015)</a:t>
                      </a:r>
                    </a:p>
                  </a:txBody>
                  <a:tcPr marL="8703" marR="8703" marT="8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0" i="0" u="none" strike="noStrike" dirty="0" smtClean="0">
                          <a:solidFill>
                            <a:schemeClr val="tx1"/>
                          </a:solidFill>
                          <a:effectLst/>
                          <a:latin typeface="Calibri" panose="020F0502020204030204" pitchFamily="34" charset="0"/>
                        </a:rPr>
                        <a:t>Impact of equal economic opportunities and equal economic and political performance on economic growth in developing and developed countries.</a:t>
                      </a:r>
                      <a:endParaRPr lang="fr-FR" sz="2000" b="0" i="0" u="none" strike="noStrike" dirty="0">
                        <a:solidFill>
                          <a:schemeClr val="tx1"/>
                        </a:solidFill>
                        <a:effectLst/>
                        <a:latin typeface="Calibri" panose="020F0502020204030204" pitchFamily="34" charset="0"/>
                      </a:endParaRPr>
                    </a:p>
                  </a:txBody>
                  <a:tcPr marL="8703" marR="8703" marT="8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0" i="0" u="none" strike="noStrike" dirty="0" smtClean="0">
                          <a:solidFill>
                            <a:schemeClr val="tx1"/>
                          </a:solidFill>
                          <a:effectLst/>
                          <a:latin typeface="Calibri" panose="020F0502020204030204" pitchFamily="34" charset="0"/>
                        </a:rPr>
                        <a:t>Out of 101 countries between 1990 and 2000, show that reducing inequality of opportunity leads to an increase in economic growth by 1.3 percentage points and an improvement in equality of participation to 1.2 percentage points.</a:t>
                      </a:r>
                      <a:r>
                        <a:rPr lang="fr-FR" sz="2000" b="0" i="0" u="none" strike="noStrike" dirty="0" smtClean="0">
                          <a:solidFill>
                            <a:schemeClr val="tx1"/>
                          </a:solidFill>
                          <a:effectLst/>
                          <a:latin typeface="Calibri" panose="020F0502020204030204" pitchFamily="34" charset="0"/>
                        </a:rPr>
                        <a:t>. </a:t>
                      </a:r>
                      <a:endParaRPr lang="fr-FR" sz="1800" b="0" i="0" u="none" strike="noStrike" dirty="0">
                        <a:solidFill>
                          <a:schemeClr val="tx1"/>
                        </a:solidFill>
                        <a:effectLst/>
                        <a:latin typeface="Calibri" panose="020F0502020204030204" pitchFamily="34" charset="0"/>
                      </a:endParaRPr>
                    </a:p>
                  </a:txBody>
                  <a:tcPr marL="8703" marR="8703" marT="8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8612540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89FDD5D3-9CF2-4958-834A-20B08AF0C281}" type="slidenum">
              <a:rPr lang="fr-FR" sz="2000">
                <a:solidFill>
                  <a:schemeClr val="bg1"/>
                </a:solidFill>
              </a:rPr>
              <a:pPr/>
              <a:t>8</a:t>
            </a:fld>
            <a:endParaRPr lang="fr-FR" sz="2000">
              <a:solidFill>
                <a:schemeClr val="bg1"/>
              </a:solidFill>
            </a:endParaRPr>
          </a:p>
        </p:txBody>
      </p:sp>
      <p:graphicFrame>
        <p:nvGraphicFramePr>
          <p:cNvPr id="7" name="Espace réservé du contenu 12"/>
          <p:cNvGraphicFramePr>
            <a:graphicFrameLocks/>
          </p:cNvGraphicFramePr>
          <p:nvPr>
            <p:extLst>
              <p:ext uri="{D42A27DB-BD31-4B8C-83A1-F6EECF244321}">
                <p14:modId xmlns:p14="http://schemas.microsoft.com/office/powerpoint/2010/main" val="168114993"/>
              </p:ext>
            </p:extLst>
          </p:nvPr>
        </p:nvGraphicFramePr>
        <p:xfrm>
          <a:off x="98613" y="1117247"/>
          <a:ext cx="8937810" cy="5298338"/>
        </p:xfrm>
        <a:graphic>
          <a:graphicData uri="http://schemas.openxmlformats.org/drawingml/2006/table">
            <a:tbl>
              <a:tblPr/>
              <a:tblGrid>
                <a:gridCol w="1166335"/>
                <a:gridCol w="3075557"/>
                <a:gridCol w="4695918"/>
              </a:tblGrid>
              <a:tr h="332913">
                <a:tc>
                  <a:txBody>
                    <a:bodyPr/>
                    <a:lstStyle/>
                    <a:p>
                      <a:pPr algn="l" fontAlgn="b"/>
                      <a:r>
                        <a:rPr lang="fr-FR" sz="2400" b="1" i="0" u="none" strike="noStrike" dirty="0" err="1" smtClean="0">
                          <a:solidFill>
                            <a:srgbClr val="FFFFFF"/>
                          </a:solidFill>
                          <a:effectLst/>
                          <a:latin typeface="Calibri" panose="020F0502020204030204" pitchFamily="34" charset="0"/>
                        </a:rPr>
                        <a:t>Authors</a:t>
                      </a:r>
                      <a:endParaRPr lang="fr-FR" sz="2400" b="1" i="0" u="none" strike="noStrike" dirty="0">
                        <a:solidFill>
                          <a:srgbClr val="FFFFFF"/>
                        </a:solidFill>
                        <a:effectLst/>
                        <a:latin typeface="Calibri" panose="020F0502020204030204" pitchFamily="34" charset="0"/>
                      </a:endParaRP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l" fontAlgn="b"/>
                      <a:r>
                        <a:rPr lang="fr-FR" sz="2400" b="1" i="0" u="none" strike="noStrike" dirty="0" smtClean="0">
                          <a:solidFill>
                            <a:srgbClr val="FFFFFF"/>
                          </a:solidFill>
                          <a:effectLst/>
                          <a:latin typeface="Calibri" panose="020F0502020204030204" pitchFamily="34" charset="0"/>
                        </a:rPr>
                        <a:t>Objectives</a:t>
                      </a:r>
                      <a:endParaRPr lang="fr-FR" sz="2400" b="1" i="0" u="none" strike="noStrike" dirty="0">
                        <a:solidFill>
                          <a:srgbClr val="FFFFFF"/>
                        </a:solidFill>
                        <a:effectLst/>
                        <a:latin typeface="Calibri" panose="020F0502020204030204" pitchFamily="34" charset="0"/>
                      </a:endParaRP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l" fontAlgn="b"/>
                      <a:r>
                        <a:rPr lang="fr-FR" sz="2400" b="1" i="0" u="none" strike="noStrike" dirty="0" err="1" smtClean="0">
                          <a:solidFill>
                            <a:srgbClr val="FFFFFF"/>
                          </a:solidFill>
                          <a:effectLst/>
                          <a:latin typeface="Calibri" panose="020F0502020204030204" pitchFamily="34" charset="0"/>
                        </a:rPr>
                        <a:t>Findings</a:t>
                      </a:r>
                      <a:endParaRPr lang="fr-FR" sz="2400" b="1" i="0" u="none" strike="noStrike" dirty="0">
                        <a:solidFill>
                          <a:srgbClr val="FFFFFF"/>
                        </a:solidFill>
                        <a:effectLst/>
                        <a:latin typeface="Calibri" panose="020F0502020204030204" pitchFamily="34" charset="0"/>
                      </a:endParaRP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r>
              <a:tr h="1819576">
                <a:tc>
                  <a:txBody>
                    <a:bodyPr/>
                    <a:lstStyle/>
                    <a:p>
                      <a:pPr algn="l" fontAlgn="ctr"/>
                      <a:r>
                        <a:rPr lang="fr-FR" sz="2000" b="0" i="0" u="none" strike="noStrike" dirty="0" err="1">
                          <a:solidFill>
                            <a:srgbClr val="000000"/>
                          </a:solidFill>
                          <a:effectLst/>
                          <a:latin typeface="Calibri" panose="020F0502020204030204" pitchFamily="34" charset="0"/>
                        </a:rPr>
                        <a:t>Cuberes</a:t>
                      </a:r>
                      <a:r>
                        <a:rPr lang="fr-FR" sz="2000" b="0" i="0" u="none" strike="noStrike" dirty="0">
                          <a:solidFill>
                            <a:srgbClr val="000000"/>
                          </a:solidFill>
                          <a:effectLst/>
                          <a:latin typeface="Calibri" panose="020F0502020204030204" pitchFamily="34" charset="0"/>
                        </a:rPr>
                        <a:t> </a:t>
                      </a:r>
                      <a:r>
                        <a:rPr lang="fr-FR" sz="2000" b="0" i="0" u="none" strike="noStrike" dirty="0" smtClean="0">
                          <a:solidFill>
                            <a:srgbClr val="000000"/>
                          </a:solidFill>
                          <a:effectLst/>
                          <a:latin typeface="Calibri" panose="020F0502020204030204" pitchFamily="34" charset="0"/>
                        </a:rPr>
                        <a:t>and </a:t>
                      </a:r>
                      <a:r>
                        <a:rPr lang="fr-FR" sz="2000" b="0" i="0" u="none" strike="noStrike" dirty="0" err="1" smtClean="0">
                          <a:solidFill>
                            <a:srgbClr val="000000"/>
                          </a:solidFill>
                          <a:effectLst/>
                          <a:latin typeface="Calibri" panose="020F0502020204030204" pitchFamily="34" charset="0"/>
                        </a:rPr>
                        <a:t>Teigner</a:t>
                      </a:r>
                      <a:r>
                        <a:rPr lang="fr-FR" sz="2000" b="0" i="0" u="none" strike="noStrike" dirty="0" smtClean="0">
                          <a:solidFill>
                            <a:srgbClr val="000000"/>
                          </a:solidFill>
                          <a:effectLst/>
                          <a:latin typeface="Calibri" panose="020F0502020204030204" pitchFamily="34" charset="0"/>
                        </a:rPr>
                        <a:t> </a:t>
                      </a:r>
                      <a:r>
                        <a:rPr lang="fr-FR" sz="2000" b="0" i="0" u="none" strike="noStrike" dirty="0">
                          <a:solidFill>
                            <a:srgbClr val="000000"/>
                          </a:solidFill>
                          <a:effectLst/>
                          <a:latin typeface="Calibri" panose="020F0502020204030204" pitchFamily="34" charset="0"/>
                        </a:rPr>
                        <a:t>(2015)</a:t>
                      </a:r>
                    </a:p>
                  </a:txBody>
                  <a:tcPr marL="8703" marR="8703" marT="8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en-US" sz="2000" b="0" i="0" u="none" strike="noStrike" dirty="0" smtClean="0">
                          <a:solidFill>
                            <a:srgbClr val="000000"/>
                          </a:solidFill>
                          <a:effectLst/>
                          <a:latin typeface="Calibri" panose="020F0502020204030204" pitchFamily="34" charset="0"/>
                        </a:rPr>
                        <a:t>Impact of gender disparities in entrepreneurship and </a:t>
                      </a:r>
                      <a:r>
                        <a:rPr lang="en-US" sz="2000" b="0" i="0" u="none" strike="noStrike" dirty="0" err="1" smtClean="0">
                          <a:solidFill>
                            <a:srgbClr val="000000"/>
                          </a:solidFill>
                          <a:effectLst/>
                          <a:latin typeface="Calibri" panose="020F0502020204030204" pitchFamily="34" charset="0"/>
                        </a:rPr>
                        <a:t>labour</a:t>
                      </a:r>
                      <a:r>
                        <a:rPr lang="en-US" sz="2000" b="0" i="0" u="none" strike="noStrike" dirty="0" smtClean="0">
                          <a:solidFill>
                            <a:srgbClr val="000000"/>
                          </a:solidFill>
                          <a:effectLst/>
                          <a:latin typeface="Calibri" panose="020F0502020204030204" pitchFamily="34" charset="0"/>
                        </a:rPr>
                        <a:t> market participation on productivity and per capita income</a:t>
                      </a:r>
                      <a:endParaRPr lang="fr-FR" sz="2000" b="0" i="0" u="none" strike="noStrike" dirty="0">
                        <a:solidFill>
                          <a:srgbClr val="000000"/>
                        </a:solidFill>
                        <a:effectLst/>
                        <a:latin typeface="Calibri" panose="020F0502020204030204" pitchFamily="34" charset="0"/>
                      </a:endParaRPr>
                    </a:p>
                  </a:txBody>
                  <a:tcPr marL="8703" marR="8703" marT="8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en-US" sz="2000" b="0" i="0" u="none" strike="noStrike" dirty="0" smtClean="0">
                          <a:solidFill>
                            <a:srgbClr val="000000"/>
                          </a:solidFill>
                          <a:effectLst/>
                          <a:latin typeface="Calibri" panose="020F0502020204030204" pitchFamily="34" charset="0"/>
                        </a:rPr>
                        <a:t>The respective exclusion of women from entrepreneurship and the </a:t>
                      </a:r>
                      <a:r>
                        <a:rPr lang="en-US" sz="2000" b="0" i="0" u="none" strike="noStrike" dirty="0" err="1" smtClean="0">
                          <a:solidFill>
                            <a:srgbClr val="000000"/>
                          </a:solidFill>
                          <a:effectLst/>
                          <a:latin typeface="Calibri" panose="020F0502020204030204" pitchFamily="34" charset="0"/>
                        </a:rPr>
                        <a:t>labour</a:t>
                      </a:r>
                      <a:r>
                        <a:rPr lang="en-US" sz="2000" b="0" i="0" u="none" strike="noStrike" dirty="0" smtClean="0">
                          <a:solidFill>
                            <a:srgbClr val="000000"/>
                          </a:solidFill>
                          <a:effectLst/>
                          <a:latin typeface="Calibri" panose="020F0502020204030204" pitchFamily="34" charset="0"/>
                        </a:rPr>
                        <a:t> market would lead to a 12% and 40% decline in overall per capita income productivity.</a:t>
                      </a:r>
                      <a:endParaRPr lang="fr-FR" sz="2000" b="0" i="0" u="none" strike="noStrike" dirty="0">
                        <a:solidFill>
                          <a:srgbClr val="000000"/>
                        </a:solidFill>
                        <a:effectLst/>
                        <a:latin typeface="Calibri" panose="020F0502020204030204" pitchFamily="34" charset="0"/>
                      </a:endParaRPr>
                    </a:p>
                  </a:txBody>
                  <a:tcPr marL="8703" marR="8703" marT="8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2181196">
                <a:tc>
                  <a:txBody>
                    <a:bodyPr/>
                    <a:lstStyle/>
                    <a:p>
                      <a:pPr algn="l" fontAlgn="ctr"/>
                      <a:r>
                        <a:rPr lang="fr-FR" sz="2000" b="0" i="0" u="none" strike="noStrike" dirty="0" err="1">
                          <a:solidFill>
                            <a:srgbClr val="000000"/>
                          </a:solidFill>
                          <a:effectLst/>
                          <a:latin typeface="Calibri" panose="020F0502020204030204" pitchFamily="34" charset="0"/>
                        </a:rPr>
                        <a:t>Hakura</a:t>
                      </a:r>
                      <a:r>
                        <a:rPr lang="fr-FR" sz="2000" b="0" i="0" u="none" strike="noStrike" dirty="0">
                          <a:solidFill>
                            <a:srgbClr val="000000"/>
                          </a:solidFill>
                          <a:effectLst/>
                          <a:latin typeface="Calibri" panose="020F0502020204030204" pitchFamily="34" charset="0"/>
                        </a:rPr>
                        <a:t> </a:t>
                      </a:r>
                      <a:r>
                        <a:rPr lang="fr-FR" sz="2000" b="0" i="0" u="none" strike="noStrike" dirty="0" smtClean="0">
                          <a:solidFill>
                            <a:srgbClr val="000000"/>
                          </a:solidFill>
                          <a:effectLst/>
                          <a:latin typeface="Calibri" panose="020F0502020204030204" pitchFamily="34" charset="0"/>
                        </a:rPr>
                        <a:t>and al</a:t>
                      </a:r>
                      <a:r>
                        <a:rPr lang="fr-FR" sz="2000" b="0" i="0" u="none" strike="noStrike" dirty="0">
                          <a:solidFill>
                            <a:srgbClr val="000000"/>
                          </a:solidFill>
                          <a:effectLst/>
                          <a:latin typeface="Calibri" panose="020F0502020204030204" pitchFamily="34" charset="0"/>
                        </a:rPr>
                        <a:t>. (2016)</a:t>
                      </a:r>
                    </a:p>
                  </a:txBody>
                  <a:tcPr marL="8703" marR="8703" marT="8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0" i="0" u="none" strike="noStrike" dirty="0" smtClean="0">
                          <a:solidFill>
                            <a:srgbClr val="000000"/>
                          </a:solidFill>
                          <a:effectLst/>
                          <a:latin typeface="Calibri" panose="020F0502020204030204" pitchFamily="34" charset="0"/>
                        </a:rPr>
                        <a:t>Impact of income and gender inequality on economic growth</a:t>
                      </a:r>
                      <a:endParaRPr lang="en-US" sz="2000" b="0" i="0" u="none" strike="noStrike" dirty="0">
                        <a:solidFill>
                          <a:srgbClr val="000000"/>
                        </a:solidFill>
                        <a:effectLst/>
                        <a:latin typeface="Calibri" panose="020F0502020204030204" pitchFamily="34" charset="0"/>
                      </a:endParaRPr>
                    </a:p>
                  </a:txBody>
                  <a:tcPr marL="8703" marR="8703" marT="8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0" i="0" u="none" strike="noStrike" dirty="0" smtClean="0">
                          <a:solidFill>
                            <a:srgbClr val="000000"/>
                          </a:solidFill>
                          <a:effectLst/>
                          <a:latin typeface="Calibri" panose="020F0502020204030204" pitchFamily="34" charset="0"/>
                        </a:rPr>
                        <a:t>GDP per capita in the countries of Saharan Africa could increase by 0.9 percentage points with a decrease in gender inequality to the level of inequality observed in Asian emerging countries.</a:t>
                      </a:r>
                      <a:endParaRPr lang="fr-FR" sz="2000" b="0" i="0" u="none" strike="noStrike" dirty="0">
                        <a:solidFill>
                          <a:srgbClr val="000000"/>
                        </a:solidFill>
                        <a:effectLst/>
                        <a:latin typeface="Calibri" panose="020F0502020204030204" pitchFamily="34" charset="0"/>
                      </a:endParaRPr>
                    </a:p>
                  </a:txBody>
                  <a:tcPr marL="8703" marR="8703" marT="8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4714">
                <a:tc>
                  <a:txBody>
                    <a:bodyPr/>
                    <a:lstStyle/>
                    <a:p>
                      <a:pPr algn="l" fontAlgn="ctr"/>
                      <a:r>
                        <a:rPr lang="fr-FR" sz="2000" b="0" i="0" u="none" strike="noStrike" dirty="0" err="1">
                          <a:solidFill>
                            <a:srgbClr val="000000"/>
                          </a:solidFill>
                          <a:effectLst/>
                          <a:latin typeface="Calibri" panose="020F0502020204030204" pitchFamily="34" charset="0"/>
                        </a:rPr>
                        <a:t>Dramani</a:t>
                      </a:r>
                      <a:r>
                        <a:rPr lang="fr-FR" sz="2000" b="0" i="0" u="none" strike="noStrike" dirty="0">
                          <a:solidFill>
                            <a:srgbClr val="000000"/>
                          </a:solidFill>
                          <a:effectLst/>
                          <a:latin typeface="Calibri" panose="020F0502020204030204" pitchFamily="34" charset="0"/>
                        </a:rPr>
                        <a:t> </a:t>
                      </a:r>
                      <a:r>
                        <a:rPr lang="fr-FR" sz="2000" b="0" i="0" u="none" strike="noStrike" dirty="0" smtClean="0">
                          <a:solidFill>
                            <a:srgbClr val="000000"/>
                          </a:solidFill>
                          <a:effectLst/>
                          <a:latin typeface="Calibri" panose="020F0502020204030204" pitchFamily="34" charset="0"/>
                        </a:rPr>
                        <a:t>and al</a:t>
                      </a:r>
                      <a:r>
                        <a:rPr lang="fr-FR" sz="2000" b="0" i="0" u="none" strike="noStrike" dirty="0">
                          <a:solidFill>
                            <a:srgbClr val="000000"/>
                          </a:solidFill>
                          <a:effectLst/>
                          <a:latin typeface="Calibri" panose="020F0502020204030204" pitchFamily="34" charset="0"/>
                        </a:rPr>
                        <a:t>. (2015)</a:t>
                      </a:r>
                    </a:p>
                  </a:txBody>
                  <a:tcPr marL="8703" marR="8703" marT="8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en-US" sz="2000" b="0" i="0" u="none" strike="noStrike" dirty="0" smtClean="0">
                          <a:solidFill>
                            <a:srgbClr val="000000"/>
                          </a:solidFill>
                          <a:effectLst/>
                          <a:latin typeface="Calibri" panose="020F0502020204030204" pitchFamily="34" charset="0"/>
                        </a:rPr>
                        <a:t>Contribution of unpaid domestic work </a:t>
                      </a:r>
                      <a:endParaRPr lang="fr-FR" sz="2000" b="0" i="0" u="none" strike="noStrike" dirty="0">
                        <a:solidFill>
                          <a:srgbClr val="000000"/>
                        </a:solidFill>
                        <a:effectLst/>
                        <a:latin typeface="Calibri" panose="020F0502020204030204" pitchFamily="34" charset="0"/>
                      </a:endParaRPr>
                    </a:p>
                  </a:txBody>
                  <a:tcPr marL="8703" marR="8703" marT="8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en-US" sz="2000" b="0" i="0" u="none" strike="noStrike" dirty="0" smtClean="0">
                          <a:solidFill>
                            <a:srgbClr val="000000"/>
                          </a:solidFill>
                          <a:effectLst/>
                          <a:latin typeface="Calibri" panose="020F0502020204030204" pitchFamily="34" charset="0"/>
                        </a:rPr>
                        <a:t>Domestic work per day: 7 hours for women and 30 minutes for men in Senegal</a:t>
                      </a:r>
                      <a:endParaRPr lang="fr-FR" sz="2000" b="0" i="0" u="none" strike="noStrike" dirty="0">
                        <a:solidFill>
                          <a:srgbClr val="000000"/>
                        </a:solidFill>
                        <a:effectLst/>
                        <a:latin typeface="Calibri" panose="020F0502020204030204" pitchFamily="34" charset="0"/>
                      </a:endParaRPr>
                    </a:p>
                  </a:txBody>
                  <a:tcPr marL="8703" marR="8703" marT="8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bl>
          </a:graphicData>
        </a:graphic>
      </p:graphicFrame>
    </p:spTree>
    <p:extLst>
      <p:ext uri="{BB962C8B-B14F-4D97-AF65-F5344CB8AC3E}">
        <p14:creationId xmlns:p14="http://schemas.microsoft.com/office/powerpoint/2010/main" val="250623242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 xmlns:a16="http://schemas.microsoft.com/office/drawing/2014/main" id="{715B142F-93CB-402B-8B3B-67A7365B0723}"/>
              </a:ext>
            </a:extLst>
          </p:cNvPr>
          <p:cNvSpPr>
            <a:spLocks noGrp="1"/>
          </p:cNvSpPr>
          <p:nvPr>
            <p:ph type="title"/>
          </p:nvPr>
        </p:nvSpPr>
        <p:spPr>
          <a:xfrm>
            <a:off x="3810000" y="355893"/>
            <a:ext cx="4876800" cy="597559"/>
          </a:xfrm>
          <a:ln>
            <a:noFill/>
          </a:ln>
        </p:spPr>
        <p:txBody>
          <a:bodyPr>
            <a:noAutofit/>
          </a:bodyPr>
          <a:lstStyle/>
          <a:p>
            <a:r>
              <a:rPr lang="fr-FR" sz="2800" dirty="0">
                <a:solidFill>
                  <a:schemeClr val="bg1"/>
                </a:solidFill>
                <a:latin typeface="Arial Rounded MT Bold" panose="020F0704030504030204" pitchFamily="34" charset="0"/>
                <a:cs typeface="Arial" panose="020B0604020202020204" pitchFamily="34" charset="0"/>
              </a:rPr>
              <a:t/>
            </a:r>
            <a:br>
              <a:rPr lang="fr-FR" sz="2800" dirty="0">
                <a:solidFill>
                  <a:schemeClr val="bg1"/>
                </a:solidFill>
                <a:latin typeface="Arial Rounded MT Bold" panose="020F0704030504030204" pitchFamily="34" charset="0"/>
                <a:cs typeface="Arial" panose="020B0604020202020204" pitchFamily="34" charset="0"/>
              </a:rPr>
            </a:br>
            <a:endParaRPr lang="fr-FR" sz="2800" dirty="0">
              <a:solidFill>
                <a:schemeClr val="bg1"/>
              </a:solidFill>
              <a:latin typeface="Arial Rounded MT Bold" panose="020F0704030504030204" pitchFamily="34" charset="0"/>
              <a:cs typeface="Arial" panose="020B0604020202020204" pitchFamily="34" charset="0"/>
            </a:endParaRPr>
          </a:p>
        </p:txBody>
      </p:sp>
      <p:sp>
        <p:nvSpPr>
          <p:cNvPr id="2" name="Espace réservé du numéro de diapositive 1"/>
          <p:cNvSpPr>
            <a:spLocks noGrp="1"/>
          </p:cNvSpPr>
          <p:nvPr>
            <p:ph type="sldNum" sz="quarter" idx="12"/>
          </p:nvPr>
        </p:nvSpPr>
        <p:spPr/>
        <p:txBody>
          <a:bodyPr vert="horz" wrap="square" lIns="91440" tIns="45720" rIns="91440" bIns="45720" numCol="1" anchor="ctr" anchorCtr="0" compatLnSpc="1">
            <a:prstTxWarp prst="textNoShape">
              <a:avLst/>
            </a:prstTxWarp>
          </a:bodyPr>
          <a:lstStyle/>
          <a:p>
            <a:fld id="{89FDD5D3-9CF2-4958-834A-20B08AF0C281}" type="slidenum">
              <a:rPr lang="fr-FR" sz="2000">
                <a:solidFill>
                  <a:schemeClr val="bg1"/>
                </a:solidFill>
              </a:rPr>
              <a:pPr/>
              <a:t>9</a:t>
            </a:fld>
            <a:endParaRPr lang="fr-FR" sz="2000">
              <a:solidFill>
                <a:schemeClr val="bg1"/>
              </a:solidFill>
            </a:endParaRPr>
          </a:p>
        </p:txBody>
      </p:sp>
      <p:sp>
        <p:nvSpPr>
          <p:cNvPr id="5" name="Espace réservé du contenu 2"/>
          <p:cNvSpPr>
            <a:spLocks noGrp="1"/>
          </p:cNvSpPr>
          <p:nvPr>
            <p:ph idx="1"/>
          </p:nvPr>
        </p:nvSpPr>
        <p:spPr>
          <a:xfrm>
            <a:off x="636494" y="3039035"/>
            <a:ext cx="8050306" cy="1237130"/>
          </a:xfrm>
          <a:solidFill>
            <a:schemeClr val="accent5">
              <a:lumMod val="20000"/>
              <a:lumOff val="80000"/>
            </a:schemeClr>
          </a:solidFill>
          <a:ln>
            <a:solidFill>
              <a:schemeClr val="tx1"/>
            </a:solidFill>
          </a:ln>
        </p:spPr>
        <p:txBody>
          <a:bodyPr>
            <a:normAutofit/>
          </a:bodyPr>
          <a:lstStyle/>
          <a:p>
            <a:pPr marL="0" indent="0" algn="ctr">
              <a:buNone/>
            </a:pPr>
            <a:r>
              <a:rPr lang="fr-FR" sz="3500" dirty="0">
                <a:latin typeface="Arial Rounded MT Bold" panose="020F0704030504030204" pitchFamily="34" charset="0"/>
                <a:cs typeface="Arial" panose="020B0604020202020204" pitchFamily="34" charset="0"/>
              </a:rPr>
              <a:t>GDDI </a:t>
            </a:r>
            <a:r>
              <a:rPr lang="fr-FR" sz="3500" dirty="0" err="1" smtClean="0">
                <a:latin typeface="Arial Rounded MT Bold" panose="020F0704030504030204" pitchFamily="34" charset="0"/>
                <a:cs typeface="Arial" panose="020B0604020202020204" pitchFamily="34" charset="0"/>
              </a:rPr>
              <a:t>Methodology</a:t>
            </a:r>
            <a:endParaRPr lang="fr-FR" sz="3500" dirty="0" smtClean="0">
              <a:latin typeface="Arial Rounded MT Bold" panose="020F0704030504030204" pitchFamily="34" charset="0"/>
              <a:cs typeface="Arial" panose="020B0604020202020204" pitchFamily="34" charset="0"/>
            </a:endParaRPr>
          </a:p>
          <a:p>
            <a:pPr marL="0" indent="0" algn="ctr">
              <a:buNone/>
            </a:pPr>
            <a:r>
              <a:rPr lang="fr-FR" dirty="0" smtClean="0">
                <a:latin typeface="Arial Rounded MT Bold" panose="020F0704030504030204" pitchFamily="34" charset="0"/>
                <a:cs typeface="Arial" panose="020B0604020202020204" pitchFamily="34" charset="0"/>
              </a:rPr>
              <a:t>(</a:t>
            </a:r>
            <a:r>
              <a:rPr lang="fr-FR" i="1" dirty="0" err="1" smtClean="0">
                <a:latin typeface="Arial Rounded MT Bold" panose="020F0704030504030204" pitchFamily="34" charset="0"/>
                <a:cs typeface="Arial" panose="020B0604020202020204" pitchFamily="34" charset="0"/>
              </a:rPr>
              <a:t>Gender</a:t>
            </a:r>
            <a:r>
              <a:rPr lang="fr-FR" i="1" dirty="0" smtClean="0">
                <a:latin typeface="Arial Rounded MT Bold" panose="020F0704030504030204" pitchFamily="34" charset="0"/>
                <a:cs typeface="Arial" panose="020B0604020202020204" pitchFamily="34" charset="0"/>
              </a:rPr>
              <a:t> </a:t>
            </a:r>
            <a:r>
              <a:rPr lang="fr-FR" i="1" dirty="0" err="1" smtClean="0">
                <a:latin typeface="Arial Rounded MT Bold" panose="020F0704030504030204" pitchFamily="34" charset="0"/>
                <a:cs typeface="Arial" panose="020B0604020202020204" pitchFamily="34" charset="0"/>
              </a:rPr>
              <a:t>Demographic</a:t>
            </a:r>
            <a:r>
              <a:rPr lang="fr-FR" i="1" dirty="0" smtClean="0">
                <a:latin typeface="Arial Rounded MT Bold" panose="020F0704030504030204" pitchFamily="34" charset="0"/>
                <a:cs typeface="Arial" panose="020B0604020202020204" pitchFamily="34" charset="0"/>
              </a:rPr>
              <a:t> </a:t>
            </a:r>
            <a:r>
              <a:rPr lang="fr-FR" i="1" dirty="0" err="1" smtClean="0">
                <a:latin typeface="Arial Rounded MT Bold" panose="020F0704030504030204" pitchFamily="34" charset="0"/>
                <a:cs typeface="Arial" panose="020B0604020202020204" pitchFamily="34" charset="0"/>
              </a:rPr>
              <a:t>Dividend</a:t>
            </a:r>
            <a:r>
              <a:rPr lang="fr-FR" i="1" dirty="0" smtClean="0">
                <a:latin typeface="Arial Rounded MT Bold" panose="020F0704030504030204" pitchFamily="34" charset="0"/>
                <a:cs typeface="Arial" panose="020B0604020202020204" pitchFamily="34" charset="0"/>
              </a:rPr>
              <a:t> Index</a:t>
            </a:r>
            <a:r>
              <a:rPr lang="fr-FR" dirty="0" smtClean="0">
                <a:latin typeface="Arial Rounded MT Bold" panose="020F0704030504030204" pitchFamily="34" charset="0"/>
                <a:cs typeface="Arial" panose="020B0604020202020204" pitchFamily="34" charset="0"/>
              </a:rPr>
              <a:t>)</a:t>
            </a:r>
            <a:endParaRPr lang="fr-FR" b="1" dirty="0"/>
          </a:p>
        </p:txBody>
      </p:sp>
    </p:spTree>
    <p:extLst>
      <p:ext uri="{BB962C8B-B14F-4D97-AF65-F5344CB8AC3E}">
        <p14:creationId xmlns:p14="http://schemas.microsoft.com/office/powerpoint/2010/main" val="113079883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8557</TotalTime>
  <Words>1074</Words>
  <Application>Microsoft Office PowerPoint</Application>
  <PresentationFormat>Affichage à l'écran (4:3)</PresentationFormat>
  <Paragraphs>286</Paragraphs>
  <Slides>21</Slides>
  <Notes>17</Notes>
  <HiddenSlides>0</HiddenSlides>
  <MMClips>0</MMClips>
  <ScaleCrop>false</ScaleCrop>
  <HeadingPairs>
    <vt:vector size="6" baseType="variant">
      <vt:variant>
        <vt:lpstr>Polices utilisées</vt:lpstr>
      </vt:variant>
      <vt:variant>
        <vt:i4>7</vt:i4>
      </vt:variant>
      <vt:variant>
        <vt:lpstr>Thème</vt:lpstr>
      </vt:variant>
      <vt:variant>
        <vt:i4>2</vt:i4>
      </vt:variant>
      <vt:variant>
        <vt:lpstr>Titres des diapositives</vt:lpstr>
      </vt:variant>
      <vt:variant>
        <vt:i4>21</vt:i4>
      </vt:variant>
    </vt:vector>
  </HeadingPairs>
  <TitlesOfParts>
    <vt:vector size="30" baseType="lpstr">
      <vt:lpstr>Arial</vt:lpstr>
      <vt:lpstr>Arial Black</vt:lpstr>
      <vt:lpstr>Arial Narrow</vt:lpstr>
      <vt:lpstr>Arial Rounded MT Bold</vt:lpstr>
      <vt:lpstr>Calibri</vt:lpstr>
      <vt:lpstr>Times New Roman</vt:lpstr>
      <vt:lpstr>Wingdings</vt:lpstr>
      <vt:lpstr>Thème Office</vt:lpstr>
      <vt:lpstr>2_Thème Office</vt:lpstr>
      <vt:lpstr>        GENDER DD INDEX :  CONCEPT AND METHODOLOGY   Sadou Doumbo, NDDO - Mali  Malam M. Nafiou, University Abdou Mounouni - Niger  Sam Agbahoungba, CREG - Senegal    </vt:lpstr>
      <vt:lpstr>OUTLINE</vt:lpstr>
      <vt:lpstr> </vt:lpstr>
      <vt:lpstr>Présentation PowerPoint</vt:lpstr>
      <vt:lpstr>The DD : A Sustainable Development Opportunity </vt:lpstr>
      <vt:lpstr> </vt:lpstr>
      <vt:lpstr>Présentation PowerPoint</vt:lpstr>
      <vt:lpstr>Présentation PowerPoint</vt:lpstr>
      <vt:lpstr> </vt:lpstr>
      <vt:lpstr>Présentation PowerPoint</vt:lpstr>
      <vt:lpstr>Présentation PowerPoint</vt:lpstr>
      <vt:lpstr> </vt:lpstr>
      <vt:lpstr>Components of Dimension 1</vt:lpstr>
      <vt:lpstr>Components of Dimension 2</vt:lpstr>
      <vt:lpstr>Components of Dimension 3</vt:lpstr>
      <vt:lpstr>Components of Dimension 4</vt:lpstr>
      <vt:lpstr>Components of Dimension 5</vt:lpstr>
      <vt:lpstr>Présentation PowerPoint</vt:lpstr>
      <vt:lpstr>Gender DD Index - NIGER</vt:lpstr>
      <vt:lpstr>Contributions to DD </vt:lpstr>
      <vt:lpstr> THANK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ibrahima fofana</dc:creator>
  <cp:lastModifiedBy>DRAMANI</cp:lastModifiedBy>
  <cp:revision>628</cp:revision>
  <dcterms:created xsi:type="dcterms:W3CDTF">2015-09-12T04:43:37Z</dcterms:created>
  <dcterms:modified xsi:type="dcterms:W3CDTF">2020-08-02T13:44:42Z</dcterms:modified>
</cp:coreProperties>
</file>